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2"/>
  </p:notesMasterIdLst>
  <p:sldIdLst>
    <p:sldId id="337" r:id="rId6"/>
    <p:sldId id="297" r:id="rId7"/>
    <p:sldId id="323" r:id="rId8"/>
    <p:sldId id="324" r:id="rId9"/>
    <p:sldId id="325" r:id="rId10"/>
    <p:sldId id="338" r:id="rId11"/>
    <p:sldId id="326" r:id="rId12"/>
    <p:sldId id="327" r:id="rId13"/>
    <p:sldId id="328" r:id="rId14"/>
    <p:sldId id="329" r:id="rId15"/>
    <p:sldId id="330" r:id="rId16"/>
    <p:sldId id="331" r:id="rId17"/>
    <p:sldId id="304" r:id="rId18"/>
    <p:sldId id="332" r:id="rId19"/>
    <p:sldId id="333" r:id="rId20"/>
    <p:sldId id="33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0DFCB7-A991-4B4C-B215-0BD2C0F08921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A59B5C-5DF4-405B-BCEB-4E315D1D59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91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E2F13-EAD1-4102-869D-EB60943FCDB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8008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F9CAF-78FE-41B7-B726-ABAAECB80CF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4465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F9CAF-78FE-41B7-B726-ABAAECB80CF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3987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F9CAF-78FE-41B7-B726-ABAAECB80CF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3053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BED9C-060D-446A-B4E3-B99EFF378FFE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1243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F9CAF-78FE-41B7-B726-ABAAECB80CF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4655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F9CAF-78FE-41B7-B726-ABAAECB80CF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1742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94B0F-1D30-4C21-92A4-C41A87E5807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900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BED9C-060D-446A-B4E3-B99EFF378FF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80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F9CAF-78FE-41B7-B726-ABAAECB80CF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880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59B5C-5DF4-405B-BCEB-4E315D1D595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261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F9CAF-78FE-41B7-B726-ABAAECB80CF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868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59B5C-5DF4-405B-BCEB-4E315D1D595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710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F9CAF-78FE-41B7-B726-ABAAECB80CF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6539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F9CAF-78FE-41B7-B726-ABAAECB80CF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2741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F9CAF-78FE-41B7-B726-ABAAECB80CF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547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5F7C-A813-41C3-8632-DA99A47484CD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45DB-8C79-4FA2-81D3-AA246D799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231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5F7C-A813-41C3-8632-DA99A47484CD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45DB-8C79-4FA2-81D3-AA246D799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877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5F7C-A813-41C3-8632-DA99A47484CD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45DB-8C79-4FA2-81D3-AA246D799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922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5F7C-A813-41C3-8632-DA99A47484CD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45DB-8C79-4FA2-81D3-AA246D799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946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5F7C-A813-41C3-8632-DA99A47484CD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45DB-8C79-4FA2-81D3-AA246D799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21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5F7C-A813-41C3-8632-DA99A47484CD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45DB-8C79-4FA2-81D3-AA246D799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323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5F7C-A813-41C3-8632-DA99A47484CD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45DB-8C79-4FA2-81D3-AA246D799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994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5F7C-A813-41C3-8632-DA99A47484CD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45DB-8C79-4FA2-81D3-AA246D799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301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5F7C-A813-41C3-8632-DA99A47484CD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45DB-8C79-4FA2-81D3-AA246D799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380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5F7C-A813-41C3-8632-DA99A47484CD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45DB-8C79-4FA2-81D3-AA246D799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902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85F7C-A813-41C3-8632-DA99A47484CD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245DB-8C79-4FA2-81D3-AA246D799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857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85F7C-A813-41C3-8632-DA99A47484CD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5245DB-8C79-4FA2-81D3-AA246D7992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919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11425" y="0"/>
            <a:ext cx="6551740" cy="1048512"/>
          </a:xfrm>
        </p:spPr>
        <p:txBody>
          <a:bodyPr>
            <a:normAutofit/>
          </a:bodyPr>
          <a:lstStyle/>
          <a:p>
            <a:pPr algn="ctr" rtl="1"/>
            <a:r>
              <a:rPr lang="fa-IR" b="1" dirty="0">
                <a:cs typeface="B Yagut" panose="00000400000000000000" pitchFamily="2" charset="-78"/>
              </a:rPr>
              <a:t> مشخصات سند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548941" y="1082231"/>
            <a:ext cx="3510407" cy="542163"/>
          </a:xfrm>
        </p:spPr>
        <p:txBody>
          <a:bodyPr>
            <a:normAutofit/>
          </a:bodyPr>
          <a:lstStyle/>
          <a:p>
            <a:pPr algn="ctr" rtl="1"/>
            <a:r>
              <a:rPr lang="fa-IR" dirty="0">
                <a:cs typeface="B Yagut" panose="00000400000000000000" pitchFamily="2" charset="-78"/>
              </a:rPr>
              <a:t>مشخصات مدرس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725250" y="3339111"/>
            <a:ext cx="5157787" cy="2826168"/>
          </a:xfrm>
        </p:spPr>
        <p:txBody>
          <a:bodyPr>
            <a:normAutofit/>
          </a:bodyPr>
          <a:lstStyle/>
          <a:p>
            <a:pPr marL="0" indent="0" algn="ctr" rtl="1">
              <a:lnSpc>
                <a:spcPct val="150000"/>
              </a:lnSpc>
              <a:buNone/>
            </a:pPr>
            <a:r>
              <a:rPr lang="fa-IR" sz="2000" b="1" dirty="0">
                <a:cs typeface="B Yagut" panose="00000400000000000000" pitchFamily="2" charset="-78"/>
              </a:rPr>
              <a:t>احمدرضا رهسپار</a:t>
            </a:r>
          </a:p>
          <a:p>
            <a:pPr marL="0" indent="0" algn="ctr" rtl="1">
              <a:lnSpc>
                <a:spcPct val="150000"/>
              </a:lnSpc>
              <a:buNone/>
            </a:pPr>
            <a:r>
              <a:rPr lang="fa-IR" sz="2000" b="1" dirty="0">
                <a:cs typeface="B Yagut" panose="00000400000000000000" pitchFamily="2" charset="-78"/>
              </a:rPr>
              <a:t>کارشناس ارشد مهندسی بهداشت محیط</a:t>
            </a:r>
          </a:p>
          <a:p>
            <a:pPr marL="0" indent="0" algn="ctr" rtl="1">
              <a:lnSpc>
                <a:spcPct val="150000"/>
              </a:lnSpc>
              <a:buNone/>
            </a:pPr>
            <a:r>
              <a:rPr lang="fa-IR" sz="2000" dirty="0">
                <a:cs typeface="B Yagut" panose="00000400000000000000" pitchFamily="2" charset="-78"/>
              </a:rPr>
              <a:t>مربی مرکز آموزش بهورزی شهرستان </a:t>
            </a:r>
            <a:r>
              <a:rPr lang="fa-IR" sz="2000" b="1" dirty="0">
                <a:cs typeface="B Yagut" panose="00000400000000000000" pitchFamily="2" charset="-78"/>
              </a:rPr>
              <a:t>داراب</a:t>
            </a:r>
          </a:p>
          <a:p>
            <a:pPr marL="0" indent="0" algn="ctr" rtl="1">
              <a:lnSpc>
                <a:spcPct val="150000"/>
              </a:lnSpc>
              <a:buNone/>
            </a:pPr>
            <a:r>
              <a:rPr lang="fa-IR" sz="2000" dirty="0">
                <a:cs typeface="B Yagut" panose="00000400000000000000" pitchFamily="2" charset="-78"/>
              </a:rPr>
              <a:t>دانشگاه علوم پزشکی و خدمات بهداشتی درمانی </a:t>
            </a:r>
            <a:r>
              <a:rPr lang="fa-IR" sz="2000" b="1" dirty="0">
                <a:cs typeface="B Yagut" panose="00000400000000000000" pitchFamily="2" charset="-78"/>
              </a:rPr>
              <a:t>شیراز</a:t>
            </a:r>
          </a:p>
          <a:p>
            <a:pPr algn="ctr" rtl="1">
              <a:lnSpc>
                <a:spcPct val="150000"/>
              </a:lnSpc>
            </a:pPr>
            <a:endParaRPr lang="en-US" sz="2000" dirty="0">
              <a:cs typeface="B Yagut" panose="00000400000000000000" pitchFamily="2" charset="-78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193537" y="1353312"/>
            <a:ext cx="5183188" cy="432435"/>
          </a:xfrm>
        </p:spPr>
        <p:txBody>
          <a:bodyPr>
            <a:normAutofit/>
          </a:bodyPr>
          <a:lstStyle/>
          <a:p>
            <a:pPr algn="ctr" rtl="1"/>
            <a:r>
              <a:rPr lang="fa-IR" dirty="0">
                <a:cs typeface="B Yagut" panose="00000400000000000000" pitchFamily="2" charset="-78"/>
              </a:rPr>
              <a:t>مشخصات بسته آموزشی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5883037" y="2393437"/>
            <a:ext cx="5974545" cy="2901828"/>
          </a:xfrm>
        </p:spPr>
        <p:txBody>
          <a:bodyPr>
            <a:normAutofit fontScale="85000" lnSpcReduction="20000"/>
          </a:bodyPr>
          <a:lstStyle/>
          <a:p>
            <a:pPr algn="r" rtl="1">
              <a:lnSpc>
                <a:spcPct val="150000"/>
              </a:lnSpc>
            </a:pPr>
            <a:r>
              <a:rPr lang="fa-IR" sz="2000" dirty="0">
                <a:cs typeface="B Yagut" panose="00000400000000000000" pitchFamily="2" charset="-78"/>
              </a:rPr>
              <a:t>حیطه درس: </a:t>
            </a:r>
            <a:r>
              <a:rPr lang="fa-IR" sz="2000" b="1" dirty="0">
                <a:cs typeface="B Yagut" panose="00000400000000000000" pitchFamily="2" charset="-78"/>
              </a:rPr>
              <a:t>بهداشت حرفه ای</a:t>
            </a:r>
          </a:p>
          <a:p>
            <a:pPr algn="r" rtl="1">
              <a:lnSpc>
                <a:spcPct val="150000"/>
              </a:lnSpc>
            </a:pPr>
            <a:r>
              <a:rPr lang="fa-IR" sz="2000" dirty="0"/>
              <a:t>تاریخ آخرین بازنگری: </a:t>
            </a:r>
            <a:r>
              <a:rPr lang="fa-IR" sz="2000" dirty="0">
                <a:cs typeface="B Yagut" panose="00000400000000000000" pitchFamily="2" charset="-78"/>
              </a:rPr>
              <a:t>7 اردیبهشت 1399</a:t>
            </a:r>
          </a:p>
          <a:p>
            <a:pPr algn="r" rtl="1">
              <a:lnSpc>
                <a:spcPct val="150000"/>
              </a:lnSpc>
            </a:pPr>
            <a:r>
              <a:rPr lang="fa-IR" sz="2000" dirty="0">
                <a:cs typeface="B Yagut" panose="00000400000000000000" pitchFamily="2" charset="-78"/>
              </a:rPr>
              <a:t>نوبت تهیه: 1</a:t>
            </a:r>
          </a:p>
          <a:p>
            <a:pPr algn="r" rtl="1">
              <a:lnSpc>
                <a:spcPct val="150000"/>
              </a:lnSpc>
            </a:pPr>
            <a:r>
              <a:rPr lang="fa-IR" sz="2000" dirty="0">
                <a:cs typeface="B Yagut" panose="00000400000000000000" pitchFamily="2" charset="-78"/>
              </a:rPr>
              <a:t> نام فایل: </a:t>
            </a:r>
            <a:r>
              <a:rPr lang="en-US" sz="2000" dirty="0">
                <a:cs typeface="B Yagut" panose="00000400000000000000" pitchFamily="2" charset="-78"/>
              </a:rPr>
              <a:t>BH-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ghanon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kar-ghavanin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binalmelali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sazemanha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-v-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organhae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eraeh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dahandeh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khadamat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mortabet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barnameh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vezarat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kar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-v-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omom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ejtemaee-vezarat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bedasht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darman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-v-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amozesh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pezeshki-sandogh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tamin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ejtemaee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)- edit1</a:t>
            </a:r>
            <a:endParaRPr lang="fa-IR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ahmad\Desktop\rahsepar-ahmadrez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28060" y="1785748"/>
            <a:ext cx="1352171" cy="1134009"/>
          </a:xfrm>
          <a:prstGeom prst="rect">
            <a:avLst/>
          </a:prstGeom>
          <a:noFill/>
        </p:spPr>
      </p:pic>
      <p:pic>
        <p:nvPicPr>
          <p:cNvPr id="3" name="Recording (6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18479" y="6030590"/>
            <a:ext cx="609600" cy="609600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z="2800" smtClean="0"/>
              <a:pPr/>
              <a:t>1</a:t>
            </a:fld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5605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80"/>
    </mc:Choice>
    <mc:Fallback xmlns="">
      <p:transition spd="slow" advTm="21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835" y="1325217"/>
            <a:ext cx="11290852" cy="4518991"/>
          </a:xfrm>
        </p:spPr>
        <p:txBody>
          <a:bodyPr>
            <a:noAutofit/>
          </a:bodyPr>
          <a:lstStyle/>
          <a:p>
            <a:pPr lvl="1" algn="r" rtl="1"/>
            <a:r>
              <a:rPr lang="ar-SA" sz="2800" b="1" dirty="0">
                <a:cs typeface="B Yagut" panose="00000400000000000000" pitchFamily="2" charset="-78"/>
              </a:rPr>
              <a:t>مرکز تحقیقات ملی بهداشت و ایمنی شغلی</a:t>
            </a:r>
            <a:r>
              <a:rPr lang="fa-IR" sz="2800" dirty="0">
                <a:cs typeface="B Yagut" panose="00000400000000000000" pitchFamily="2" charset="-78"/>
              </a:rPr>
              <a:t>:</a:t>
            </a:r>
          </a:p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NIOSH:</a:t>
            </a:r>
            <a:r>
              <a:rPr lang="fa-IR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National Institute for Occupational Safety and Health</a:t>
            </a:r>
          </a:p>
          <a:p>
            <a:pPr marL="0" indent="0" algn="r" rtl="1">
              <a:buNone/>
            </a:pPr>
            <a:endParaRPr lang="fa-IR" sz="2400" dirty="0">
              <a:cs typeface="B Yagut" panose="00000400000000000000" pitchFamily="2" charset="-78"/>
            </a:endParaRPr>
          </a:p>
          <a:p>
            <a:pPr marL="0" indent="0" algn="r" rtl="1">
              <a:lnSpc>
                <a:spcPct val="200000"/>
              </a:lnSpc>
              <a:buNone/>
            </a:pPr>
            <a:r>
              <a:rPr lang="ar-SA" sz="2400" dirty="0">
                <a:cs typeface="B Yagut" panose="00000400000000000000" pitchFamily="2" charset="-78"/>
              </a:rPr>
              <a:t>مرکز تحقیقاتی در مورد خطرات ناشی از عوامل زیان آور محیط کار </a:t>
            </a:r>
            <a:r>
              <a:rPr lang="fa-IR" sz="2400" dirty="0">
                <a:cs typeface="B Yagut" panose="00000400000000000000" pitchFamily="2" charset="-78"/>
              </a:rPr>
              <a:t>و پیشنهاد  </a:t>
            </a:r>
            <a:r>
              <a:rPr lang="ar-SA" sz="2400" dirty="0">
                <a:cs typeface="B Yagut" panose="00000400000000000000" pitchFamily="2" charset="-78"/>
              </a:rPr>
              <a:t>معیارهای جدید</a:t>
            </a:r>
            <a:endParaRPr lang="fa-IR" sz="2400" dirty="0">
              <a:cs typeface="B Yagut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ar-SA" dirty="0">
                <a:cs typeface="B Yagut" panose="00000400000000000000" pitchFamily="2" charset="-78"/>
              </a:rPr>
              <a:t>البته تفاوت این مرکز با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OSHA </a:t>
            </a:r>
            <a:r>
              <a:rPr lang="fa-IR" dirty="0">
                <a:cs typeface="B Yagut" panose="00000400000000000000" pitchFamily="2" charset="-78"/>
              </a:rPr>
              <a:t> </a:t>
            </a:r>
            <a:r>
              <a:rPr lang="ar-SA" dirty="0">
                <a:cs typeface="B Yagut" panose="00000400000000000000" pitchFamily="2" charset="-78"/>
              </a:rPr>
              <a:t>این است که تنها معیارها و طرح های کنترلی را پیشنهاد میکند و قدرت اجرایی ندارد.</a:t>
            </a:r>
          </a:p>
        </p:txBody>
      </p:sp>
      <p:sp>
        <p:nvSpPr>
          <p:cNvPr id="4" name="Rectangle 3"/>
          <p:cNvSpPr/>
          <p:nvPr/>
        </p:nvSpPr>
        <p:spPr>
          <a:xfrm>
            <a:off x="1843072" y="198653"/>
            <a:ext cx="85058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4000" b="1" dirty="0">
                <a:cs typeface="B Yagut" panose="00000400000000000000" pitchFamily="2" charset="-78"/>
              </a:rPr>
              <a:t>سازمانهای بین المللی  مرتبط با بهداشت حرفه ای</a:t>
            </a:r>
            <a:endParaRPr lang="en-US" sz="4000" dirty="0"/>
          </a:p>
        </p:txBody>
      </p:sp>
      <p:pic>
        <p:nvPicPr>
          <p:cNvPr id="2" name="مرکز تحقیقات ملی بهداشت">
            <a:hlinkClick r:id="" action="ppaction://media"/>
            <a:extLst>
              <a:ext uri="{FF2B5EF4-FFF2-40B4-BE49-F238E27FC236}">
                <a16:creationId xmlns:a16="http://schemas.microsoft.com/office/drawing/2014/main" xmlns="" id="{5C7D06C5-7E19-4D9A-A83E-2321E9ADE3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2788" y="517048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62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80"/>
    </mc:Choice>
    <mc:Fallback xmlns="">
      <p:transition spd="slow" advTm="25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284" y="1117752"/>
            <a:ext cx="11542643" cy="5561344"/>
          </a:xfrm>
        </p:spPr>
        <p:txBody>
          <a:bodyPr>
            <a:noAutofit/>
          </a:bodyPr>
          <a:lstStyle/>
          <a:p>
            <a:pPr algn="r" rtl="1"/>
            <a:r>
              <a:rPr lang="fa-IR" b="1" dirty="0">
                <a:cs typeface="B Yagut" pitchFamily="2" charset="-78"/>
              </a:rPr>
              <a:t>ا</a:t>
            </a:r>
            <a:r>
              <a:rPr lang="ar-SA" sz="3200" b="1" dirty="0">
                <a:cs typeface="B Yagut" pitchFamily="2" charset="-78"/>
              </a:rPr>
              <a:t>نجمن ملی حفاظت در برابر حریق </a:t>
            </a:r>
            <a:r>
              <a:rPr lang="ar-SA" dirty="0">
                <a:cs typeface="B Yagut" pitchFamily="2" charset="-78"/>
              </a:rPr>
              <a:t> </a:t>
            </a:r>
            <a:endParaRPr lang="en-US" dirty="0">
              <a:cs typeface="B Yagut" pitchFamily="2" charset="-78"/>
            </a:endParaRPr>
          </a:p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NFPA</a:t>
            </a:r>
            <a:r>
              <a:rPr lang="fa-IR" sz="220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American National  Fire Protection Association</a:t>
            </a:r>
            <a:endParaRPr lang="fa-IR" sz="2200" dirty="0">
              <a:latin typeface="Times New Roman" pitchFamily="18" charset="0"/>
              <a:cs typeface="Times New Roman" pitchFamily="18" charset="0"/>
            </a:endParaRPr>
          </a:p>
          <a:p>
            <a:pPr lvl="1" algn="r" rtl="1">
              <a:buNone/>
            </a:pPr>
            <a:endParaRPr lang="fa-IR" dirty="0">
              <a:cs typeface="B Yagut" pitchFamily="2" charset="-78"/>
            </a:endParaRPr>
          </a:p>
          <a:p>
            <a:pPr lvl="1" algn="r" rtl="1">
              <a:lnSpc>
                <a:spcPct val="100000"/>
              </a:lnSpc>
              <a:buFont typeface="Wingdings" pitchFamily="2" charset="2"/>
              <a:buChar char="Ø"/>
            </a:pPr>
            <a:r>
              <a:rPr lang="fa-IR" dirty="0">
                <a:cs typeface="B Yagut" pitchFamily="2" charset="-78"/>
              </a:rPr>
              <a:t>سازمانی غیر انتفاعی و سال تاسیس۱۸۹۶ میلادی    </a:t>
            </a:r>
          </a:p>
          <a:p>
            <a:pPr lvl="1" algn="r" rtl="1">
              <a:lnSpc>
                <a:spcPct val="100000"/>
              </a:lnSpc>
              <a:buFont typeface="Wingdings" pitchFamily="2" charset="2"/>
              <a:buChar char="Ø"/>
            </a:pPr>
            <a:r>
              <a:rPr lang="fa-IR" dirty="0">
                <a:cs typeface="B Yagut" pitchFamily="2" charset="-78"/>
              </a:rPr>
              <a:t>بالا بردن کیفیت زندگی با ارائه راهنماها و استاندارد های ایمنی حریق در سراسر جهان</a:t>
            </a:r>
          </a:p>
          <a:p>
            <a:pPr algn="r" rtl="1"/>
            <a:r>
              <a:rPr lang="ar-SA" dirty="0">
                <a:cs typeface="B Yagut" pitchFamily="2" charset="-78"/>
              </a:rPr>
              <a:t>  </a:t>
            </a:r>
            <a:r>
              <a:rPr lang="ar-SA" sz="3200" b="1" dirty="0">
                <a:cs typeface="B Yagut" pitchFamily="2" charset="-78"/>
              </a:rPr>
              <a:t>انجمن متخصصین بهداشت صنعتی امریکا</a:t>
            </a:r>
            <a:endParaRPr lang="en-US" b="1" dirty="0">
              <a:cs typeface="B Yagut" pitchFamily="2" charset="-78"/>
            </a:endParaRPr>
          </a:p>
          <a:p>
            <a:r>
              <a:rPr lang="ar-SA" sz="2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ACGIH:American Conference Of Governmental Industrial Hygienists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457200" lvl="1" indent="0" algn="r" rtl="1">
              <a:lnSpc>
                <a:spcPct val="100000"/>
              </a:lnSpc>
              <a:buFont typeface="Wingdings" pitchFamily="2" charset="2"/>
              <a:buChar char="Ø"/>
            </a:pPr>
            <a:r>
              <a:rPr lang="ar-SA" dirty="0">
                <a:cs typeface="B Yagut" pitchFamily="2" charset="-78"/>
              </a:rPr>
              <a:t>یک تشکل غیر دولتی در امریکا </a:t>
            </a:r>
            <a:endParaRPr lang="fa-IR" dirty="0">
              <a:cs typeface="B Yagut" pitchFamily="2" charset="-78"/>
            </a:endParaRPr>
          </a:p>
          <a:p>
            <a:pPr marL="457200" lvl="1" indent="0" algn="r" rtl="1">
              <a:lnSpc>
                <a:spcPct val="100000"/>
              </a:lnSpc>
              <a:buFont typeface="Wingdings" pitchFamily="2" charset="2"/>
              <a:buChar char="Ø"/>
            </a:pPr>
            <a:r>
              <a:rPr lang="ar-SA" dirty="0">
                <a:cs typeface="B Yagut" pitchFamily="2" charset="-78"/>
              </a:rPr>
              <a:t>سالانه میزان حدود آستانه مجاز طی آزمایشات و تحقیقاتی بررسی و تغییر میدهد</a:t>
            </a:r>
            <a:r>
              <a:rPr lang="fa-IR" dirty="0">
                <a:cs typeface="B Yagut" pitchFamily="2" charset="-78"/>
              </a:rPr>
              <a:t>.</a:t>
            </a:r>
          </a:p>
          <a:p>
            <a:pPr marL="457200" lvl="1" indent="0" algn="r" rtl="1">
              <a:lnSpc>
                <a:spcPct val="100000"/>
              </a:lnSpc>
              <a:buFont typeface="Wingdings" pitchFamily="2" charset="2"/>
              <a:buChar char="Ø"/>
            </a:pPr>
            <a:r>
              <a:rPr lang="ar-SA" dirty="0">
                <a:cs typeface="B Yagut" pitchFamily="2" charset="-78"/>
              </a:rPr>
              <a:t>منبع خوب</a:t>
            </a:r>
            <a:r>
              <a:rPr lang="fa-IR" dirty="0">
                <a:cs typeface="B Yagut" pitchFamily="2" charset="-78"/>
              </a:rPr>
              <a:t> </a:t>
            </a:r>
            <a:r>
              <a:rPr lang="ar-SA" dirty="0">
                <a:cs typeface="B Yagut" pitchFamily="2" charset="-78"/>
              </a:rPr>
              <a:t>کسب اطلاعات </a:t>
            </a:r>
            <a:r>
              <a:rPr lang="fa-IR" dirty="0">
                <a:cs typeface="B Yagut" pitchFamily="2" charset="-78"/>
              </a:rPr>
              <a:t>در زمینه یاد شده</a:t>
            </a:r>
          </a:p>
          <a:p>
            <a:pPr marL="457200" lvl="1" indent="0" algn="r" rtl="1">
              <a:lnSpc>
                <a:spcPct val="100000"/>
              </a:lnSpc>
              <a:buFont typeface="Wingdings" pitchFamily="2" charset="2"/>
              <a:buChar char="Ø"/>
            </a:pPr>
            <a:r>
              <a:rPr lang="ar-SA" dirty="0">
                <a:cs typeface="B Yagut" pitchFamily="2" charset="-78"/>
              </a:rPr>
              <a:t>برای عضویت در آن </a:t>
            </a:r>
            <a:r>
              <a:rPr lang="fa-IR" dirty="0">
                <a:cs typeface="B Yagut" pitchFamily="2" charset="-78"/>
              </a:rPr>
              <a:t>باید حق عضویت </a:t>
            </a:r>
            <a:r>
              <a:rPr lang="ar-SA" dirty="0">
                <a:cs typeface="B Yagut" pitchFamily="2" charset="-78"/>
              </a:rPr>
              <a:t>پرداخت</a:t>
            </a:r>
            <a:r>
              <a:rPr lang="fa-IR" dirty="0">
                <a:cs typeface="B Yagut" pitchFamily="2" charset="-78"/>
              </a:rPr>
              <a:t>.</a:t>
            </a:r>
            <a:endParaRPr lang="en-US" dirty="0">
              <a:cs typeface="B Yagut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55800" y="171377"/>
            <a:ext cx="85058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4000" b="1" dirty="0">
                <a:cs typeface="B Yagut" panose="00000400000000000000" pitchFamily="2" charset="-78"/>
              </a:rPr>
              <a:t>سازمانهای بین المللی  مرتبط با بهداشت حرفه ای</a:t>
            </a:r>
            <a:endParaRPr lang="en-US" sz="4000" dirty="0"/>
          </a:p>
        </p:txBody>
      </p:sp>
      <p:pic>
        <p:nvPicPr>
          <p:cNvPr id="2" name="انجمن ملی حفاظت">
            <a:hlinkClick r:id="" action="ppaction://media"/>
            <a:extLst>
              <a:ext uri="{FF2B5EF4-FFF2-40B4-BE49-F238E27FC236}">
                <a16:creationId xmlns:a16="http://schemas.microsoft.com/office/drawing/2014/main" xmlns="" id="{C01BAB2D-81F8-448F-AED8-587C0296AB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68438" y="55070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84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00"/>
    </mc:Choice>
    <mc:Fallback xmlns="">
      <p:transition spd="slow" advTm="41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836" y="0"/>
            <a:ext cx="10956235" cy="1325563"/>
          </a:xfrm>
        </p:spPr>
        <p:txBody>
          <a:bodyPr>
            <a:normAutofit/>
          </a:bodyPr>
          <a:lstStyle/>
          <a:p>
            <a:pPr algn="ctr"/>
            <a:r>
              <a:rPr lang="fa-IR" sz="4000" dirty="0">
                <a:cs typeface="B Yagut" pitchFamily="2" charset="-78"/>
              </a:rPr>
              <a:t>سازمان های متولي ايمني و بهداشت حرفه ای در كشور</a:t>
            </a:r>
            <a:endParaRPr lang="en-US" sz="40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583" y="1219200"/>
            <a:ext cx="11171581" cy="5401056"/>
          </a:xfrm>
        </p:spPr>
        <p:txBody>
          <a:bodyPr>
            <a:normAutofit/>
          </a:bodyPr>
          <a:lstStyle/>
          <a:p>
            <a:pPr algn="r" rtl="1">
              <a:lnSpc>
                <a:spcPts val="2800"/>
              </a:lnSpc>
            </a:pPr>
            <a:r>
              <a:rPr lang="fa-IR" sz="3200" b="1" dirty="0">
                <a:cs typeface="B Yagut" pitchFamily="2" charset="-78"/>
              </a:rPr>
              <a:t>وزارت کار و امور اجتماعی</a:t>
            </a:r>
            <a:r>
              <a:rPr lang="fa-IR" dirty="0">
                <a:cs typeface="B Yagut" pitchFamily="2" charset="-78"/>
              </a:rPr>
              <a:t>: </a:t>
            </a:r>
          </a:p>
          <a:p>
            <a:pPr lvl="2" algn="r" rtl="1">
              <a:lnSpc>
                <a:spcPts val="2800"/>
              </a:lnSpc>
              <a:buFont typeface="Wingdings" pitchFamily="2" charset="2"/>
              <a:buChar char="q"/>
            </a:pPr>
            <a:r>
              <a:rPr lang="fa-IR" sz="2400" dirty="0">
                <a:cs typeface="B Yagut" pitchFamily="2" charset="-78"/>
              </a:rPr>
              <a:t>براساس مادة 85 قانون کار، وزارت کار مسئول </a:t>
            </a:r>
            <a:r>
              <a:rPr lang="fa-IR" sz="2400" dirty="0">
                <a:solidFill>
                  <a:srgbClr val="FF0000"/>
                </a:solidFill>
                <a:cs typeface="B Yagut" pitchFamily="2" charset="-78"/>
              </a:rPr>
              <a:t>حفاظت وایمنی در محیط کار </a:t>
            </a:r>
            <a:r>
              <a:rPr lang="fa-IR" sz="2400" dirty="0">
                <a:cs typeface="B Yagut" pitchFamily="2" charset="-78"/>
              </a:rPr>
              <a:t>(حفاظت فنی وایمنی، بازرسی کار)</a:t>
            </a:r>
          </a:p>
          <a:p>
            <a:pPr algn="r" rtl="1">
              <a:lnSpc>
                <a:spcPts val="2800"/>
              </a:lnSpc>
            </a:pPr>
            <a:r>
              <a:rPr lang="fa-IR" b="1" dirty="0">
                <a:cs typeface="B Yagut" pitchFamily="2" charset="-78"/>
              </a:rPr>
              <a:t>وزارت بهداشت درمان و آموزش پزشکی</a:t>
            </a:r>
            <a:r>
              <a:rPr lang="fa-IR" dirty="0">
                <a:cs typeface="B Yagut" pitchFamily="2" charset="-78"/>
              </a:rPr>
              <a:t>: </a:t>
            </a:r>
          </a:p>
          <a:p>
            <a:pPr lvl="2" algn="r" rtl="1">
              <a:lnSpc>
                <a:spcPts val="2800"/>
              </a:lnSpc>
              <a:buFont typeface="Wingdings" pitchFamily="2" charset="2"/>
              <a:buChar char="q"/>
            </a:pPr>
            <a:r>
              <a:rPr lang="fa-IR" sz="2200" dirty="0">
                <a:cs typeface="B Yagut" pitchFamily="2" charset="-78"/>
              </a:rPr>
              <a:t>بند (2) ماده‌ 1 قانون‌ تشكيلات‌ و وظايف‌ وزارت‌ بهداشت‌، درمان و آموزش‌ پزشكي‌</a:t>
            </a:r>
          </a:p>
          <a:p>
            <a:pPr lvl="2" algn="r" rtl="1">
              <a:lnSpc>
                <a:spcPts val="2800"/>
              </a:lnSpc>
              <a:buFont typeface="Wingdings" pitchFamily="2" charset="2"/>
              <a:buChar char="q"/>
            </a:pPr>
            <a:r>
              <a:rPr lang="fa-IR" sz="2200" dirty="0">
                <a:cs typeface="B Yagut" pitchFamily="2" charset="-78"/>
              </a:rPr>
              <a:t>براساس مادة 85 قانون کار وزارت بهداشت، درمان و آموزش پزشکی عهده دار </a:t>
            </a:r>
            <a:r>
              <a:rPr lang="fa-IR" sz="2200" dirty="0">
                <a:solidFill>
                  <a:srgbClr val="FF0000"/>
                </a:solidFill>
                <a:cs typeface="B Yagut" pitchFamily="2" charset="-78"/>
              </a:rPr>
              <a:t>بهداشت و درمان کارگران </a:t>
            </a:r>
            <a:r>
              <a:rPr lang="fa-IR" sz="2200" dirty="0">
                <a:cs typeface="B Yagut" pitchFamily="2" charset="-78"/>
              </a:rPr>
              <a:t>گردیده است (پیشگیری از بیماریهای حرفه‌ای وتامین بهداشت کار، محیط کار وکارگر)</a:t>
            </a:r>
          </a:p>
          <a:p>
            <a:pPr algn="r" rtl="1">
              <a:lnSpc>
                <a:spcPts val="2800"/>
              </a:lnSpc>
            </a:pPr>
            <a:r>
              <a:rPr lang="fa-IR" dirty="0">
                <a:cs typeface="B Yagut" pitchFamily="2" charset="-78"/>
              </a:rPr>
              <a:t>سازمان تامین اجتماعی: </a:t>
            </a:r>
          </a:p>
          <a:p>
            <a:pPr algn="r" rtl="1">
              <a:lnSpc>
                <a:spcPts val="2800"/>
              </a:lnSpc>
            </a:pPr>
            <a:r>
              <a:rPr lang="fa-IR" dirty="0">
                <a:cs typeface="B Yagut" pitchFamily="2" charset="-78"/>
              </a:rPr>
              <a:t>با توجه به قانون، تامین اجتماعی عهده دار </a:t>
            </a:r>
            <a:r>
              <a:rPr lang="fa-IR" dirty="0">
                <a:solidFill>
                  <a:srgbClr val="FF0000"/>
                </a:solidFill>
                <a:cs typeface="B Yagut" pitchFamily="2" charset="-78"/>
              </a:rPr>
              <a:t>بیمه و تعاون</a:t>
            </a:r>
            <a:r>
              <a:rPr lang="fa-IR" dirty="0">
                <a:cs typeface="B Yagut" pitchFamily="2" charset="-78"/>
              </a:rPr>
              <a:t> کلیه کارگران در موارد زیر است</a:t>
            </a:r>
          </a:p>
          <a:p>
            <a:pPr lvl="2" algn="r" rtl="1">
              <a:lnSpc>
                <a:spcPts val="2800"/>
              </a:lnSpc>
              <a:buFont typeface="Wingdings" pitchFamily="2" charset="2"/>
              <a:buChar char="q"/>
            </a:pPr>
            <a:r>
              <a:rPr lang="fa-IR" dirty="0">
                <a:cs typeface="B Yagut" pitchFamily="2" charset="-78"/>
              </a:rPr>
              <a:t>حوادث ناشي از كار و بيماريهاي شغلي</a:t>
            </a:r>
          </a:p>
          <a:p>
            <a:pPr lvl="2" algn="r" rtl="1">
              <a:lnSpc>
                <a:spcPts val="2800"/>
              </a:lnSpc>
              <a:buFont typeface="Wingdings" pitchFamily="2" charset="2"/>
              <a:buChar char="q"/>
            </a:pPr>
            <a:r>
              <a:rPr lang="fa-IR" dirty="0">
                <a:cs typeface="B Yagut" pitchFamily="2" charset="-78"/>
              </a:rPr>
              <a:t>حوادث و بيماريهاي غير شغلي، ازدواج، بارداري و زايمان</a:t>
            </a:r>
          </a:p>
          <a:p>
            <a:pPr lvl="2" algn="r" rtl="1">
              <a:lnSpc>
                <a:spcPts val="2800"/>
              </a:lnSpc>
              <a:buFont typeface="Wingdings" pitchFamily="2" charset="2"/>
              <a:buChar char="q"/>
            </a:pPr>
            <a:r>
              <a:rPr lang="fa-IR" dirty="0">
                <a:cs typeface="B Yagut" pitchFamily="2" charset="-78"/>
              </a:rPr>
              <a:t>از كارافتادگي، بازنشستگي</a:t>
            </a:r>
          </a:p>
        </p:txBody>
      </p:sp>
      <p:pic>
        <p:nvPicPr>
          <p:cNvPr id="4" name="سازمانهای متولی کشوری">
            <a:hlinkClick r:id="" action="ppaction://media"/>
            <a:extLst>
              <a:ext uri="{FF2B5EF4-FFF2-40B4-BE49-F238E27FC236}">
                <a16:creationId xmlns:a16="http://schemas.microsoft.com/office/drawing/2014/main" xmlns="" id="{67B4C6EC-8D85-4F63-A361-27B71ED850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0300" y="5454650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990"/>
    </mc:Choice>
    <mc:Fallback xmlns="">
      <p:transition spd="slow" advTm="59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992" y="1429305"/>
            <a:ext cx="11704320" cy="474067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just" rtl="1">
              <a:lnSpc>
                <a:spcPct val="150000"/>
              </a:lnSpc>
            </a:pPr>
            <a:r>
              <a:rPr lang="fa-IR" sz="3600" dirty="0">
                <a:cs typeface="B Yagut" panose="00000400000000000000" pitchFamily="2" charset="-78"/>
              </a:rPr>
              <a:t>مطالب این فصل نشان می</a:t>
            </a:r>
            <a:r>
              <a:rPr lang="fa-IR" sz="3600" dirty="0">
                <a:cs typeface="B Zar"/>
              </a:rPr>
              <a:t>‌</a:t>
            </a:r>
            <a:r>
              <a:rPr lang="fa-IR" sz="3600" dirty="0">
                <a:cs typeface="B Yagut" panose="00000400000000000000" pitchFamily="2" charset="-78"/>
              </a:rPr>
              <a:t>دهد که یک بهورز بایستی حداقل آشنایی با قوانین مرتبط با سلامت کارگران در سطح کشور و بین</a:t>
            </a:r>
            <a:r>
              <a:rPr lang="fa-IR" sz="3600" dirty="0">
                <a:cs typeface="B Zar"/>
              </a:rPr>
              <a:t>‌</a:t>
            </a:r>
            <a:r>
              <a:rPr lang="fa-IR" sz="3600" dirty="0">
                <a:cs typeface="B Yagut" panose="00000400000000000000" pitchFamily="2" charset="-78"/>
              </a:rPr>
              <a:t>المللی را داشته و بداند سلامت شاغلین دارای چهارچوب قانونی قوی بوده و علاوه بر وزارت بهداشت درمان و آموزش پزشکی، نهادهای دیگری نیز فعالیت دارند.</a:t>
            </a:r>
            <a:endParaRPr lang="en-US" sz="3600" dirty="0">
              <a:cs typeface="B Yagut" panose="000004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83983" y="610270"/>
            <a:ext cx="37850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4000" dirty="0">
                <a:cs typeface="B Yagut" panose="00000400000000000000" pitchFamily="2" charset="-78"/>
              </a:rPr>
              <a:t>خلاصه و نتیجه گیری</a:t>
            </a:r>
            <a:endParaRPr lang="en-US" sz="4000" dirty="0"/>
          </a:p>
        </p:txBody>
      </p:sp>
      <p:pic>
        <p:nvPicPr>
          <p:cNvPr id="3" name="خلاصه">
            <a:hlinkClick r:id="" action="ppaction://media"/>
            <a:extLst>
              <a:ext uri="{FF2B5EF4-FFF2-40B4-BE49-F238E27FC236}">
                <a16:creationId xmlns:a16="http://schemas.microsoft.com/office/drawing/2014/main" xmlns="" id="{A9FF92D1-82B2-49AC-8F33-79CB5D5D96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5933" y="54498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35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40"/>
    </mc:Choice>
    <mc:Fallback xmlns="">
      <p:transition spd="slow" advTm="64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851" y="1344298"/>
            <a:ext cx="11397803" cy="5365595"/>
          </a:xfrm>
        </p:spPr>
        <p:txBody>
          <a:bodyPr>
            <a:noAutofit/>
          </a:bodyPr>
          <a:lstStyle/>
          <a:p>
            <a:pPr marL="514350" lvl="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400" dirty="0">
                <a:cs typeface="B Yagut" pitchFamily="2" charset="-78"/>
              </a:rPr>
              <a:t>قانون کار جمهوری اسلامی ایران و ویژگیهای کلی آن را توضیح دهید؟ </a:t>
            </a:r>
            <a:endParaRPr lang="en-US" sz="2400" dirty="0">
              <a:cs typeface="B Yagut" pitchFamily="2" charset="-78"/>
            </a:endParaRP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400" dirty="0"/>
              <a:t>سازمان های بین المللی مرتبط با بهداشت حرفه ای را نام ببرید؟</a:t>
            </a: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400" dirty="0"/>
              <a:t>ویژگیهای کلی </a:t>
            </a:r>
            <a:r>
              <a:rPr lang="ar-SA" sz="2400" dirty="0">
                <a:cs typeface="B Yagut" pitchFamily="2" charset="-78"/>
              </a:rPr>
              <a:t>سازمان بین المللی</a:t>
            </a:r>
            <a:r>
              <a:rPr lang="fa-IR" sz="2400" dirty="0">
                <a:cs typeface="B Yagut" pitchFamily="2" charset="-78"/>
              </a:rPr>
              <a:t> مرتبط با بهداشت حرفه ای </a:t>
            </a:r>
            <a:r>
              <a:rPr lang="fa-IR" sz="2400" dirty="0"/>
              <a:t>را بیان نمائید؟</a:t>
            </a: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400" dirty="0">
                <a:cs typeface="B Yagut" pitchFamily="2" charset="-78"/>
              </a:rPr>
              <a:t>سازمان های متولي ايمني و بهداشت حرفه ای در كشور را نام ببرید؟</a:t>
            </a:r>
          </a:p>
          <a:p>
            <a:pPr marL="457200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400" dirty="0">
                <a:cs typeface="B Yagut" pitchFamily="2" charset="-78"/>
              </a:rPr>
              <a:t>وزارت کار و امور اجتماعی چه وظیفه ای در زمینه سلامت شاغلین در كشور دارد؟ </a:t>
            </a:r>
          </a:p>
          <a:p>
            <a:pPr marL="457200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400" dirty="0">
                <a:cs typeface="B Yagut" pitchFamily="2" charset="-78"/>
              </a:rPr>
              <a:t>وزارت بهداشت درمان و آموزش پزشکی چه وظیفه ای در زمینه بهداشت حرفه ای در كشور دارد؟ </a:t>
            </a:r>
          </a:p>
          <a:p>
            <a:pPr marL="457200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400" dirty="0">
                <a:cs typeface="B Yagut" pitchFamily="2" charset="-78"/>
              </a:rPr>
              <a:t>سازمان تامین اجتماعی چه وظیفه ای در زمینه سلامت شاغلین در كشور دارد؟ </a:t>
            </a:r>
          </a:p>
          <a:p>
            <a:pPr marL="457200" indent="-457200" algn="r" rtl="1">
              <a:lnSpc>
                <a:spcPct val="150000"/>
              </a:lnSpc>
              <a:buFont typeface="+mj-lt"/>
              <a:buAutoNum type="arabicPeriod"/>
            </a:pPr>
            <a:endParaRPr lang="fa-IR" sz="2400" dirty="0">
              <a:cs typeface="B Yagut" pitchFamily="2" charset="-78"/>
            </a:endParaRPr>
          </a:p>
          <a:p>
            <a:pPr marL="514350" indent="-514350" algn="r" rtl="1">
              <a:buFont typeface="+mj-lt"/>
              <a:buAutoNum type="arabicPeriod"/>
            </a:pPr>
            <a:endParaRPr lang="fa-IR" sz="2400" dirty="0">
              <a:solidFill>
                <a:srgbClr val="FF0000"/>
              </a:solidFill>
              <a:cs typeface="B Yagut" pitchFamily="2" charset="-78"/>
            </a:endParaRPr>
          </a:p>
          <a:p>
            <a:pPr marL="514350" indent="-514350" algn="r" rtl="1">
              <a:buFont typeface="+mj-lt"/>
              <a:buAutoNum type="arabicPeriod"/>
            </a:pPr>
            <a:endParaRPr lang="fa-IR" sz="2400" dirty="0">
              <a:cs typeface="B Yagut" pitchFamily="2" charset="-78"/>
            </a:endParaRPr>
          </a:p>
          <a:p>
            <a:pPr marL="514350" indent="-514350" algn="r" rtl="1">
              <a:buFont typeface="+mj-lt"/>
              <a:buAutoNum type="arabicPeriod"/>
            </a:pPr>
            <a:endParaRPr lang="fa-IR" sz="2400" dirty="0">
              <a:cs typeface="B Yagut" pitchFamily="2" charset="-78"/>
            </a:endParaRPr>
          </a:p>
          <a:p>
            <a:pPr marL="514350" indent="-514350" algn="r" rtl="1">
              <a:buFont typeface="+mj-lt"/>
              <a:buAutoNum type="arabicPeriod"/>
            </a:pPr>
            <a:endParaRPr lang="fa-IR" sz="2400" dirty="0"/>
          </a:p>
          <a:p>
            <a:pPr marL="514350" indent="-514350" algn="r" rtl="1">
              <a:buFont typeface="+mj-lt"/>
              <a:buAutoNum type="arabicPeriod"/>
            </a:pPr>
            <a:endParaRPr lang="fa-IR" sz="2400" dirty="0"/>
          </a:p>
          <a:p>
            <a:pPr marL="514350" indent="-514350" algn="r" rtl="1">
              <a:buFont typeface="+mj-lt"/>
              <a:buAutoNum type="arabicPeriod"/>
            </a:pPr>
            <a:endParaRPr lang="fa-IR" sz="2400" dirty="0"/>
          </a:p>
          <a:p>
            <a:pPr marL="514350" indent="-514350" algn="r" rtl="1">
              <a:buFont typeface="+mj-lt"/>
              <a:buAutoNum type="arabicPeriod"/>
            </a:pPr>
            <a:endParaRPr lang="en-US" sz="2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165206" y="170688"/>
            <a:ext cx="3417194" cy="13255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B Yagut" panose="00000400000000000000" pitchFamily="2" charset="-78"/>
              </a:rPr>
              <a:t>پرسش و تمرین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B Yagut" panose="00000400000000000000" pitchFamily="2" charset="-78"/>
            </a:endParaRPr>
          </a:p>
        </p:txBody>
      </p:sp>
      <p:pic>
        <p:nvPicPr>
          <p:cNvPr id="2" name="پرسش">
            <a:hlinkClick r:id="" action="ppaction://media"/>
            <a:extLst>
              <a:ext uri="{FF2B5EF4-FFF2-40B4-BE49-F238E27FC236}">
                <a16:creationId xmlns:a16="http://schemas.microsoft.com/office/drawing/2014/main" xmlns="" id="{16AC2A56-2361-4705-B772-A83ABCFEED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9346" y="5607371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1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00"/>
    </mc:Choice>
    <mc:Fallback xmlns="">
      <p:transition spd="slow" advTm="36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194" y="1656949"/>
            <a:ext cx="11487955" cy="2307463"/>
          </a:xfrm>
        </p:spPr>
        <p:txBody>
          <a:bodyPr/>
          <a:lstStyle/>
          <a:p>
            <a:pPr marL="514350" indent="-514350" algn="r" rtl="1">
              <a:buFont typeface="+mj-lt"/>
              <a:buAutoNum type="arabicPeriod"/>
            </a:pPr>
            <a:r>
              <a:rPr lang="fa-IR" dirty="0">
                <a:cs typeface="B Yagut" pitchFamily="2" charset="-78"/>
              </a:rPr>
              <a:t>قانون کار جمهوری اسلامی ایران</a:t>
            </a:r>
          </a:p>
          <a:p>
            <a:pPr marL="514350" indent="-514350" algn="just" rtl="1">
              <a:lnSpc>
                <a:spcPct val="150000"/>
              </a:lnSpc>
              <a:buFont typeface="+mj-lt"/>
              <a:buAutoNum type="arabicPeriod"/>
            </a:pPr>
            <a:r>
              <a:rPr lang="fa-IR" dirty="0">
                <a:cs typeface="B Yagut" pitchFamily="2" charset="-78"/>
              </a:rPr>
              <a:t>چوبینه،ع. امیرزاده،ف. کلیات بهداشت حرفه‌ای، دانشگاه علوم پزشکی شیراز، چاپ هفتم،1390   </a:t>
            </a:r>
          </a:p>
        </p:txBody>
      </p:sp>
      <p:sp>
        <p:nvSpPr>
          <p:cNvPr id="4" name="Rectangle 3"/>
          <p:cNvSpPr/>
          <p:nvPr/>
        </p:nvSpPr>
        <p:spPr>
          <a:xfrm>
            <a:off x="7046976" y="616958"/>
            <a:ext cx="41300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4000" dirty="0">
                <a:cs typeface="B Yagut" panose="00000400000000000000" pitchFamily="2" charset="-78"/>
              </a:rPr>
              <a:t>فهرست منابع </a:t>
            </a:r>
            <a:endParaRPr lang="en-US" sz="4000" dirty="0"/>
          </a:p>
        </p:txBody>
      </p:sp>
      <p:pic>
        <p:nvPicPr>
          <p:cNvPr id="2" name="خداحافظی">
            <a:hlinkClick r:id="" action="ppaction://media"/>
            <a:extLst>
              <a:ext uri="{FF2B5EF4-FFF2-40B4-BE49-F238E27FC236}">
                <a16:creationId xmlns:a16="http://schemas.microsoft.com/office/drawing/2014/main" xmlns="" id="{DBA9983B-4EFB-4F1B-BA32-1B3EB844FE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3706" y="4556773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50"/>
    </mc:Choice>
    <mc:Fallback xmlns="">
      <p:transition spd="slow" advTm="14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812800" y="1447801"/>
            <a:ext cx="10363200" cy="1470025"/>
          </a:xfrm>
        </p:spPr>
        <p:txBody>
          <a:bodyPr>
            <a:normAutofit fontScale="90000"/>
          </a:bodyPr>
          <a:lstStyle/>
          <a:p>
            <a:pPr rtl="1"/>
            <a:r>
              <a:rPr lang="fa-IR" b="1" dirty="0">
                <a:cs typeface="B Yagut" panose="00000400000000000000" pitchFamily="2" charset="-78"/>
              </a:rPr>
              <a:t> لطفاً نظرات و پیشنهادات خود پیرامون این بسته آموزشی را به آدرس زیر ارسال کنید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571462" y="3200400"/>
            <a:ext cx="10763325" cy="1752600"/>
          </a:xfrm>
        </p:spPr>
        <p:txBody>
          <a:bodyPr>
            <a:normAutofit/>
          </a:bodyPr>
          <a:lstStyle/>
          <a:p>
            <a:pPr rtl="1"/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 دانشگاه علوم پزشکی و خدمات بهداشتی درمانی شیراز</a:t>
            </a:r>
          </a:p>
          <a:p>
            <a:pPr rtl="1"/>
            <a:r>
              <a:rPr lang="fa-IR" dirty="0"/>
              <a:t>امور بهورزی معاونت بهداشتی</a:t>
            </a:r>
            <a:endParaRPr lang="en-US" dirty="0">
              <a:solidFill>
                <a:schemeClr val="tx1"/>
              </a:solidFill>
              <a:cs typeface="B Yagut" panose="00000400000000000000" pitchFamily="2" charset="-78"/>
            </a:endParaRPr>
          </a:p>
          <a:p>
            <a:pPr rtl="1"/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پست الکترونیک</a:t>
            </a:r>
            <a:r>
              <a:rPr lang="en-US" dirty="0">
                <a:solidFill>
                  <a:schemeClr val="tx1"/>
                </a:solidFill>
                <a:cs typeface="B Yagut" panose="00000400000000000000" pitchFamily="2" charset="-78"/>
              </a:rPr>
              <a:t>  </a:t>
            </a:r>
            <a:r>
              <a:rPr lang="fa-IR" dirty="0">
                <a:solidFill>
                  <a:schemeClr val="tx1"/>
                </a:solidFill>
                <a:cs typeface="B Yagut" panose="00000400000000000000" pitchFamily="2" charset="-78"/>
              </a:rPr>
              <a:t> </a:t>
            </a:r>
            <a:r>
              <a:rPr lang="en-US" dirty="0">
                <a:solidFill>
                  <a:schemeClr val="tx1"/>
                </a:solidFill>
                <a:cs typeface="B Yagut" panose="00000400000000000000" pitchFamily="2" charset="-78"/>
              </a:rPr>
              <a:t>Shiraz_behvarz@sums.ac.ir</a:t>
            </a:r>
            <a:endParaRPr lang="en-US" i="1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63053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6464" y="1487424"/>
            <a:ext cx="9144000" cy="1498282"/>
          </a:xfrm>
          <a:solidFill>
            <a:schemeClr val="bg1"/>
          </a:solidFill>
        </p:spPr>
        <p:txBody>
          <a:bodyPr>
            <a:normAutofit/>
          </a:bodyPr>
          <a:lstStyle/>
          <a:p>
            <a:pPr rtl="1"/>
            <a:r>
              <a:rPr lang="fa-IR" sz="4000" kern="2000" dirty="0">
                <a:cs typeface="B Yagut" pitchFamily="2" charset="-78"/>
              </a:rPr>
              <a:t>قانون کار، قوانین بین المللی سازمانها و ارگانهای ارائه دهنده خدمات مرتبط با برنامه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371600" y="3468624"/>
            <a:ext cx="9564624" cy="70104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0" i="0" u="none" strike="noStrike" kern="20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B Yagut" pitchFamily="2" charset="-78"/>
              </a:rPr>
              <a:t>(وزارت کار</a:t>
            </a:r>
            <a:r>
              <a:rPr kumimoji="0" lang="fa-IR" sz="2400" b="0" i="0" u="none" strike="noStrike" kern="20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B Yagut" pitchFamily="2" charset="-78"/>
              </a:rPr>
              <a:t> و امور اجتماعی، وزارت بهداشت درمان و آموزش پزشکی و صندوق اجتماعی)</a:t>
            </a:r>
            <a:endParaRPr kumimoji="0" lang="fa-IR" sz="2400" b="0" i="0" u="none" strike="noStrike" kern="20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B Yagut" pitchFamily="2" charset="-78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792224" y="4383024"/>
            <a:ext cx="9144000" cy="149828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fa-IR" sz="4000" kern="2000" dirty="0">
                <a:cs typeface="B Yagut" pitchFamily="2" charset="-78"/>
              </a:rPr>
              <a:t>بهداشت حرفه‌ای</a:t>
            </a:r>
          </a:p>
        </p:txBody>
      </p:sp>
      <p:pic>
        <p:nvPicPr>
          <p:cNvPr id="5" name="نام درس">
            <a:hlinkClick r:id="" action="ppaction://media"/>
            <a:extLst>
              <a:ext uri="{FF2B5EF4-FFF2-40B4-BE49-F238E27FC236}">
                <a16:creationId xmlns:a16="http://schemas.microsoft.com/office/drawing/2014/main" xmlns="" id="{675A765B-B754-406C-8467-BAB3B902CF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2095" y="5370576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20"/>
    </mc:Choice>
    <mc:Fallback xmlns="">
      <p:transition spd="slow" advTm="25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08633"/>
            <a:ext cx="11119104" cy="4855591"/>
          </a:xfrm>
        </p:spPr>
        <p:txBody>
          <a:bodyPr>
            <a:normAutofit/>
          </a:bodyPr>
          <a:lstStyle/>
          <a:p>
            <a:pPr algn="r" rtl="1">
              <a:lnSpc>
                <a:spcPct val="150000"/>
              </a:lnSpc>
              <a:buNone/>
            </a:pPr>
            <a:r>
              <a:rPr lang="fa-IR" b="1" dirty="0">
                <a:cs typeface="B Yagut" panose="00000400000000000000" pitchFamily="2" charset="-78"/>
              </a:rPr>
              <a:t>انتظار می‌رود فراگیر پس از مطالعه این درس بتواند</a:t>
            </a:r>
            <a:endParaRPr lang="en-US" b="1" dirty="0"/>
          </a:p>
          <a:p>
            <a:pPr lvl="0"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dirty="0">
                <a:cs typeface="B Yagut" pitchFamily="2" charset="-78"/>
              </a:rPr>
              <a:t>قانون کار جمهوری اسلامی ایران و ویژگی‌های کلی آن را توضیح دهد. </a:t>
            </a:r>
            <a:endParaRPr lang="en-US" dirty="0">
              <a:cs typeface="B Yagut" pitchFamily="2" charset="-78"/>
            </a:endParaRP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dirty="0"/>
              <a:t>سازمان های بین المللی مرتبط با بهداشت حرفه</a:t>
            </a:r>
            <a:r>
              <a:rPr lang="fa-IR" dirty="0">
                <a:cs typeface="B Zar"/>
              </a:rPr>
              <a:t>‌</a:t>
            </a:r>
            <a:r>
              <a:rPr lang="fa-IR" dirty="0"/>
              <a:t>ای را نام ببرد.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dirty="0"/>
              <a:t>ویژگی‌های کلی </a:t>
            </a:r>
            <a:r>
              <a:rPr lang="ar-SA" dirty="0">
                <a:cs typeface="B Yagut" pitchFamily="2" charset="-78"/>
              </a:rPr>
              <a:t>سازمان بین المللی</a:t>
            </a:r>
            <a:r>
              <a:rPr lang="fa-IR" dirty="0">
                <a:cs typeface="B Yagut" pitchFamily="2" charset="-78"/>
              </a:rPr>
              <a:t> مرتبط با بهداشت حرفه ای </a:t>
            </a:r>
            <a:r>
              <a:rPr lang="fa-IR" dirty="0"/>
              <a:t>را بیان نماید.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dirty="0">
                <a:cs typeface="B Yagut" pitchFamily="2" charset="-78"/>
              </a:rPr>
              <a:t>سازمان های متولي ايمني و بهداشت حرفه‌ای در كشور را نام برند.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dirty="0">
                <a:cs typeface="B Yagut" pitchFamily="2" charset="-78"/>
              </a:rPr>
              <a:t>وظیفه هر کدام از سازمان های متولي ايمني و بهداشت حرفه ای در كشور را بیان نماید. 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endParaRPr lang="fa-IR" dirty="0">
              <a:cs typeface="B Yagut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fa-IR" dirty="0">
              <a:cs typeface="B Yagut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fa-IR" dirty="0">
              <a:cs typeface="B Yagut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fa-IR" dirty="0"/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fa-IR" dirty="0"/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fa-IR" dirty="0"/>
          </a:p>
          <a:p>
            <a:pPr algn="r" rtl="1">
              <a:lnSpc>
                <a:spcPct val="150000"/>
              </a:lnSpc>
            </a:pPr>
            <a:endParaRPr lang="en-US" dirty="0"/>
          </a:p>
        </p:txBody>
      </p:sp>
      <p:sp>
        <p:nvSpPr>
          <p:cNvPr id="5" name="Title 6"/>
          <p:cNvSpPr txBox="1">
            <a:spLocks/>
          </p:cNvSpPr>
          <p:nvPr/>
        </p:nvSpPr>
        <p:spPr>
          <a:xfrm>
            <a:off x="8180832" y="560197"/>
            <a:ext cx="3343656" cy="70777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B Yagut" panose="00000400000000000000" pitchFamily="2" charset="-78"/>
              </a:rPr>
              <a:t> اهداف آموزشی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B Yagut" panose="00000400000000000000" pitchFamily="2" charset="-78"/>
            </a:endParaRPr>
          </a:p>
        </p:txBody>
      </p:sp>
      <p:pic>
        <p:nvPicPr>
          <p:cNvPr id="2" name="اهداف">
            <a:hlinkClick r:id="" action="ppaction://media"/>
            <a:extLst>
              <a:ext uri="{FF2B5EF4-FFF2-40B4-BE49-F238E27FC236}">
                <a16:creationId xmlns:a16="http://schemas.microsoft.com/office/drawing/2014/main" xmlns="" id="{6A1CDE57-9A1D-4EBA-BF76-3A08D5C383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87475" y="376238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52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60"/>
    </mc:Choice>
    <mc:Fallback xmlns="">
      <p:transition spd="slow" advTm="34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39568" y="0"/>
            <a:ext cx="71323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4000" kern="2000" dirty="0">
                <a:cs typeface="B Yagut" pitchFamily="2" charset="-78"/>
              </a:rPr>
              <a:t>فهرست عناوین</a:t>
            </a:r>
            <a:endParaRPr lang="en-US" sz="4000" kern="2000" dirty="0">
              <a:cs typeface="B Yagut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69146" y="1634990"/>
            <a:ext cx="10025044" cy="4223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>
              <a:lnSpc>
                <a:spcPct val="250000"/>
              </a:lnSpc>
              <a:buFont typeface="Wingdings" pitchFamily="2" charset="2"/>
              <a:buChar char="Ø"/>
            </a:pPr>
            <a:r>
              <a:rPr lang="fa-IR" sz="2800" kern="2000" dirty="0">
                <a:cs typeface="B Yagut" pitchFamily="2" charset="-78"/>
              </a:rPr>
              <a:t> قانون کار </a:t>
            </a:r>
            <a:r>
              <a:rPr lang="fa-IR" sz="2800" dirty="0">
                <a:cs typeface="B Yagut" pitchFamily="2" charset="-78"/>
              </a:rPr>
              <a:t>جمهوری اسلامی ایران و ویژگیهای کلی آن</a:t>
            </a:r>
          </a:p>
          <a:p>
            <a:pPr algn="r" rtl="1">
              <a:lnSpc>
                <a:spcPct val="250000"/>
              </a:lnSpc>
              <a:buFont typeface="Wingdings" pitchFamily="2" charset="2"/>
              <a:buChar char="Ø"/>
            </a:pPr>
            <a:r>
              <a:rPr lang="fa-IR" sz="2800" dirty="0">
                <a:latin typeface="Calibri" pitchFamily="34" charset="0"/>
                <a:ea typeface="Times New Roman" pitchFamily="18" charset="0"/>
                <a:cs typeface="B Yagut" pitchFamily="2" charset="-78"/>
              </a:rPr>
              <a:t>فصولی از قانون کار که بیشترین ارتباط با بهداشت شاغلین دارد</a:t>
            </a:r>
            <a:endParaRPr lang="fa-IR" sz="2800" dirty="0">
              <a:cs typeface="B Yagut" pitchFamily="2" charset="-78"/>
            </a:endParaRPr>
          </a:p>
          <a:p>
            <a:pPr algn="r" rtl="1">
              <a:lnSpc>
                <a:spcPct val="250000"/>
              </a:lnSpc>
              <a:buFont typeface="Wingdings" pitchFamily="2" charset="2"/>
              <a:buChar char="Ø"/>
            </a:pPr>
            <a:r>
              <a:rPr lang="fa-IR" sz="2800" dirty="0">
                <a:cs typeface="B Yagut" pitchFamily="2" charset="-78"/>
              </a:rPr>
              <a:t>سازمان‌های بین المللی  مرتبط با بهداشت حرفه‌ای</a:t>
            </a:r>
          </a:p>
          <a:p>
            <a:pPr algn="r" rtl="1">
              <a:lnSpc>
                <a:spcPct val="250000"/>
              </a:lnSpc>
              <a:buFont typeface="Wingdings" pitchFamily="2" charset="2"/>
              <a:buChar char="Ø"/>
            </a:pPr>
            <a:r>
              <a:rPr lang="fa-IR" sz="2800" dirty="0">
                <a:cs typeface="B Yagut" pitchFamily="2" charset="-78"/>
              </a:rPr>
              <a:t>سازمان های متولي ايمني و بهداشت حرفه‌ای در كشور</a:t>
            </a:r>
            <a:endParaRPr lang="en-US" sz="2800" kern="2000" dirty="0">
              <a:cs typeface="B Yagut" pitchFamily="2" charset="-78"/>
            </a:endParaRPr>
          </a:p>
        </p:txBody>
      </p:sp>
      <p:pic>
        <p:nvPicPr>
          <p:cNvPr id="4" name="Recording (3)">
            <a:hlinkClick r:id="" action="ppaction://media"/>
            <a:extLst>
              <a:ext uri="{FF2B5EF4-FFF2-40B4-BE49-F238E27FC236}">
                <a16:creationId xmlns:a16="http://schemas.microsoft.com/office/drawing/2014/main" xmlns="" id="{1ECEC0B0-159E-4EBF-8F63-F67C9AE37E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4500" y="525759"/>
            <a:ext cx="487362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60"/>
    </mc:Choice>
    <mc:Fallback xmlns="">
      <p:transition spd="slow" advTm="20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6056243" y="874643"/>
            <a:ext cx="5062331" cy="5593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sz="2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B Yagut" pitchFamily="2" charset="-78"/>
              </a:rPr>
              <a:t>فصل 1- تعاریف کلی و اصول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B Yagut" pitchFamily="2" charset="-78"/>
            </a:endParaRPr>
          </a:p>
          <a:p>
            <a:pPr marL="0" marR="0" lvl="0" indent="0" algn="r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sz="2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B Yagut" pitchFamily="2" charset="-78"/>
              </a:rPr>
              <a:t>فصل2- قرارداد</a:t>
            </a:r>
            <a:r>
              <a:rPr kumimoji="0" lang="fa-IR" sz="2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B Yagut" pitchFamily="2" charset="-78"/>
              </a:rPr>
              <a:t> </a:t>
            </a:r>
            <a:r>
              <a:rPr kumimoji="0" lang="ar-SA" sz="2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B Yagut" pitchFamily="2" charset="-78"/>
              </a:rPr>
              <a:t>کار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B Yagut" pitchFamily="2" charset="-78"/>
            </a:endParaRPr>
          </a:p>
          <a:p>
            <a:pPr marL="0" marR="0" lvl="0" indent="0" algn="r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sz="2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B Yagut" pitchFamily="2" charset="-78"/>
              </a:rPr>
              <a:t>فصل3- شرایط کار</a:t>
            </a:r>
            <a:r>
              <a:rPr kumimoji="0" lang="fa-IR" sz="2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B Yagut" pitchFamily="2" charset="-78"/>
              </a:rPr>
              <a:t> (زنان،</a:t>
            </a:r>
            <a:r>
              <a:rPr kumimoji="0" lang="fa-IR" sz="2000" b="1" i="0" u="none" strike="noStrike" cap="none" normalizeH="0" dirty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B Yagut" pitchFamily="2" charset="-78"/>
              </a:rPr>
              <a:t> نوجوانان)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B Yagut" pitchFamily="2" charset="-78"/>
            </a:endParaRPr>
          </a:p>
          <a:p>
            <a:pPr marL="0" marR="0" lvl="0" indent="0" algn="r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B Yagut" pitchFamily="2" charset="-78"/>
              </a:rPr>
              <a:t>فصل</a:t>
            </a:r>
            <a:r>
              <a:rPr kumimoji="0" lang="fa-IR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B Yagut" pitchFamily="2" charset="-78"/>
              </a:rPr>
              <a:t>4</a:t>
            </a:r>
            <a:r>
              <a:rPr kumimoji="0" lang="ar-SA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B Yagut" pitchFamily="2" charset="-78"/>
              </a:rPr>
              <a:t>- حفاظت فنی وبهداشت کار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B Yagut" pitchFamily="2" charset="-78"/>
            </a:endParaRPr>
          </a:p>
          <a:p>
            <a:pPr marL="0" marR="0" lvl="0" indent="0" algn="r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sz="2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B Yagut" pitchFamily="2" charset="-78"/>
              </a:rPr>
              <a:t>فصل5- آموزش و اشتغال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B Yagut" pitchFamily="2" charset="-78"/>
            </a:endParaRPr>
          </a:p>
          <a:p>
            <a:pPr marL="0" marR="0" lvl="0" indent="0" algn="r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sz="2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B Yagut" pitchFamily="2" charset="-78"/>
              </a:rPr>
              <a:t>فصل 6- تشکلها</a:t>
            </a:r>
            <a:r>
              <a:rPr kumimoji="0" lang="fa-IR" sz="2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B Yagut" pitchFamily="2" charset="-78"/>
              </a:rPr>
              <a:t>ی کارگری</a:t>
            </a:r>
            <a:r>
              <a:rPr kumimoji="0" lang="ar-SA" sz="2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B Yagut" pitchFamily="2" charset="-78"/>
              </a:rPr>
              <a:t>  وکارفرمایی</a:t>
            </a:r>
            <a:endParaRPr kumimoji="0" lang="fa-IR" sz="2000" b="1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Calibri" pitchFamily="34" charset="0"/>
              <a:ea typeface="Times New Roman" pitchFamily="18" charset="0"/>
              <a:cs typeface="B Yagut" pitchFamily="2" charset="-78"/>
            </a:endParaRPr>
          </a:p>
          <a:p>
            <a:pPr marL="0" marR="0" lvl="0" indent="0" algn="r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sz="2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B Yagut" pitchFamily="2" charset="-78"/>
              </a:rPr>
              <a:t>فصل7- مذاکرات وپیمانهای دسته جمعی کار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B Yagut" pitchFamily="2" charset="-78"/>
            </a:endParaRPr>
          </a:p>
          <a:p>
            <a:pPr marL="0" marR="0" lvl="0" indent="0" algn="r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B Yagut" pitchFamily="2" charset="-78"/>
              </a:rPr>
              <a:t>فصل8- خدمات رفاهی کارگران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B Yagut" pitchFamily="2" charset="-78"/>
            </a:endParaRPr>
          </a:p>
          <a:p>
            <a:pPr marL="0" marR="0" lvl="0" indent="0" algn="r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sz="2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B Yagut" pitchFamily="2" charset="-78"/>
              </a:rPr>
              <a:t>فصل9- مراجع اختلاف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B Yagut" pitchFamily="2" charset="-78"/>
            </a:endParaRPr>
          </a:p>
          <a:p>
            <a:pPr marL="0" marR="0" lvl="0" indent="0" algn="r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sz="2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B Yagut" pitchFamily="2" charset="-78"/>
              </a:rPr>
              <a:t>فصل10- شورایعالی کار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B Yagut" pitchFamily="2" charset="-78"/>
            </a:endParaRPr>
          </a:p>
          <a:p>
            <a:pPr marL="0" marR="0" lvl="0" indent="0" algn="r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B Yagut" pitchFamily="2" charset="-78"/>
              </a:rPr>
              <a:t>فصل11-  </a:t>
            </a:r>
            <a:r>
              <a:rPr kumimoji="0" lang="fa-IR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B Yagut" pitchFamily="2" charset="-78"/>
              </a:rPr>
              <a:t>جرایم </a:t>
            </a:r>
            <a:r>
              <a:rPr kumimoji="0" lang="ar-SA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B Yagut" pitchFamily="2" charset="-78"/>
              </a:rPr>
              <a:t>ومجازاتها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Times New Roman" pitchFamily="18" charset="0"/>
              <a:cs typeface="B Yagut" pitchFamily="2" charset="-78"/>
            </a:endParaRPr>
          </a:p>
          <a:p>
            <a:pPr marL="0" marR="0" lvl="0" indent="0" algn="r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sz="20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B Yagut" pitchFamily="2" charset="-78"/>
              </a:rPr>
              <a:t>فصل12- مقررات متفرقه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B Yagut" pitchFamily="2" charset="-78"/>
              </a:rPr>
              <a:t>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51452" y="0"/>
            <a:ext cx="10515600" cy="88789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B Yagut" pitchFamily="2" charset="-78"/>
              </a:rPr>
              <a:t>قانون کار جمهوری اسلامی ایران و ویژگیهای</a:t>
            </a:r>
            <a:r>
              <a:rPr kumimoji="0" lang="fa-IR" sz="40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B Yagut" pitchFamily="2" charset="-78"/>
              </a:rPr>
              <a:t> کلی آن</a:t>
            </a:r>
            <a:r>
              <a:rPr kumimoji="0" lang="fa-IR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B Yagut" pitchFamily="2" charset="-78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B Yagut" pitchFamily="2" charset="-78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471937" y="1512527"/>
            <a:ext cx="4616898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sz="32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DF"/>
                <a:cs typeface="B Yagut" pitchFamily="2" charset="-78"/>
              </a:rPr>
              <a:t>مشتمل بر</a:t>
            </a:r>
            <a:r>
              <a:rPr kumimoji="0" lang="fa-IR" sz="32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DF"/>
                <a:cs typeface="B Yagut" pitchFamily="2" charset="-78"/>
              </a:rPr>
              <a:t>: </a:t>
            </a: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fa-IR" sz="32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DF"/>
                <a:cs typeface="B Yagut" pitchFamily="2" charset="-78"/>
              </a:rPr>
              <a:t>دوازده فصل</a:t>
            </a: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ar-SA" sz="32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DF"/>
                <a:cs typeface="B Yagut" pitchFamily="2" charset="-78"/>
              </a:rPr>
              <a:t> دویست و سه ماده </a:t>
            </a:r>
            <a:endParaRPr kumimoji="0" lang="fa-IR" sz="32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SDF"/>
              <a:cs typeface="B Yagut" pitchFamily="2" charset="-78"/>
            </a:endParaRP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ar-SA" sz="32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DF"/>
                <a:cs typeface="B Yagut" pitchFamily="2" charset="-78"/>
              </a:rPr>
              <a:t>یکصد و بیست و یک تبصره</a:t>
            </a:r>
            <a:endParaRPr kumimoji="0" lang="fa-IR" sz="32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SDF"/>
              <a:cs typeface="B Yagut" pitchFamily="2" charset="-78"/>
            </a:endParaRP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ar-SA" sz="32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DF"/>
                <a:cs typeface="B Yagut" pitchFamily="2" charset="-78"/>
              </a:rPr>
              <a:t>تاریخ</a:t>
            </a:r>
            <a:r>
              <a:rPr kumimoji="0" lang="fa-IR" sz="32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DF"/>
                <a:cs typeface="B Yagut" pitchFamily="2" charset="-78"/>
              </a:rPr>
              <a:t> تصویب:</a:t>
            </a:r>
            <a:r>
              <a:rPr kumimoji="0" lang="ar-SA" sz="32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DF"/>
                <a:cs typeface="B Yagut" pitchFamily="2" charset="-78"/>
              </a:rPr>
              <a:t> </a:t>
            </a:r>
            <a:endParaRPr kumimoji="0" lang="fa-IR" sz="32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SDF"/>
              <a:cs typeface="B Yagut" pitchFamily="2" charset="-78"/>
            </a:endParaRPr>
          </a:p>
          <a:p>
            <a:pPr lvl="1" algn="r" rtl="1" fontAlgn="base">
              <a:spcBef>
                <a:spcPct val="0"/>
              </a:spcBef>
              <a:spcAft>
                <a:spcPct val="0"/>
              </a:spcAft>
            </a:pPr>
            <a:r>
              <a:rPr kumimoji="0" lang="ar-SA" sz="32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DF"/>
                <a:cs typeface="B Yagut" pitchFamily="2" charset="-78"/>
              </a:rPr>
              <a:t>بیست و نهم آبان ماه یک هزار و سیصد و شصت و نه</a:t>
            </a:r>
            <a:endParaRPr kumimoji="0" lang="en-US" sz="32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SDF"/>
              <a:cs typeface="B Yagut" pitchFamily="2" charset="-78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DF"/>
                <a:cs typeface="B Yagut" pitchFamily="2" charset="-78"/>
              </a:rPr>
              <a:t> </a:t>
            </a:r>
            <a:endParaRPr kumimoji="0" lang="en-US" sz="3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B Yagut" pitchFamily="2" charset="-78"/>
            </a:endParaRPr>
          </a:p>
        </p:txBody>
      </p:sp>
      <p:pic>
        <p:nvPicPr>
          <p:cNvPr id="2" name="قانون کار">
            <a:hlinkClick r:id="" action="ppaction://media"/>
            <a:extLst>
              <a:ext uri="{FF2B5EF4-FFF2-40B4-BE49-F238E27FC236}">
                <a16:creationId xmlns:a16="http://schemas.microsoft.com/office/drawing/2014/main" xmlns="" id="{864B4938-18C3-44A7-ADB6-C6BD53E853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5713" y="5338763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60"/>
    </mc:Choice>
    <mc:Fallback xmlns="">
      <p:transition spd="slow" advTm="65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51630" y="1415803"/>
            <a:ext cx="4708340" cy="46177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ar-SA" sz="3200" dirty="0">
                <a:latin typeface="Calibri" pitchFamily="34" charset="0"/>
                <a:ea typeface="Times New Roman" pitchFamily="18" charset="0"/>
                <a:cs typeface="B Yagut" pitchFamily="2" charset="-78"/>
              </a:rPr>
              <a:t>فصل</a:t>
            </a:r>
            <a:r>
              <a:rPr lang="fa-IR" sz="3200" dirty="0">
                <a:latin typeface="Calibri" pitchFamily="34" charset="0"/>
                <a:ea typeface="Times New Roman" pitchFamily="18" charset="0"/>
                <a:cs typeface="B Yagut" pitchFamily="2" charset="-78"/>
              </a:rPr>
              <a:t>4</a:t>
            </a:r>
            <a:r>
              <a:rPr lang="ar-SA" sz="3200" dirty="0">
                <a:latin typeface="Calibri" pitchFamily="34" charset="0"/>
                <a:ea typeface="Times New Roman" pitchFamily="18" charset="0"/>
                <a:cs typeface="B Yagut" pitchFamily="2" charset="-78"/>
              </a:rPr>
              <a:t>- حفاظت فنی وبهداشت کار</a:t>
            </a:r>
            <a:endParaRPr lang="fa-IR" sz="3200" dirty="0">
              <a:latin typeface="Calibri" pitchFamily="34" charset="0"/>
              <a:ea typeface="Times New Roman" pitchFamily="18" charset="0"/>
              <a:cs typeface="B Yagut" pitchFamily="2" charset="-78"/>
            </a:endParaRPr>
          </a:p>
          <a:p>
            <a:pPr lvl="3" algn="r" rtl="1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2800" dirty="0">
                <a:latin typeface="Arial" pitchFamily="34" charset="0"/>
                <a:cs typeface="B Yagut" pitchFamily="2" charset="-78"/>
              </a:rPr>
              <a:t>مبحث اول: کلیات: </a:t>
            </a:r>
          </a:p>
          <a:p>
            <a:pPr lvl="3" algn="r" rtl="1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2800" dirty="0">
                <a:latin typeface="Arial" pitchFamily="34" charset="0"/>
                <a:cs typeface="B Yagut" pitchFamily="2" charset="-78"/>
              </a:rPr>
              <a:t>مبحث دوم:بازرسی کار </a:t>
            </a:r>
          </a:p>
          <a:p>
            <a:pPr algn="r" rtl="1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ar-SA" sz="3200" dirty="0">
                <a:latin typeface="Calibri" pitchFamily="34" charset="0"/>
                <a:ea typeface="Times New Roman" pitchFamily="18" charset="0"/>
                <a:cs typeface="B Yagut" pitchFamily="2" charset="-78"/>
              </a:rPr>
              <a:t>فصل8- خدمات رفاهی کارگران</a:t>
            </a:r>
            <a:endParaRPr lang="fa-IR" sz="3200" dirty="0">
              <a:latin typeface="Calibri" pitchFamily="34" charset="0"/>
              <a:ea typeface="Times New Roman" pitchFamily="18" charset="0"/>
              <a:cs typeface="B Yagut" pitchFamily="2" charset="-78"/>
            </a:endParaRPr>
          </a:p>
          <a:p>
            <a:pPr algn="r" rtl="1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ar-SA" sz="3200" dirty="0">
                <a:latin typeface="Calibri" pitchFamily="34" charset="0"/>
                <a:ea typeface="Times New Roman" pitchFamily="18" charset="0"/>
                <a:cs typeface="B Yagut" pitchFamily="2" charset="-78"/>
              </a:rPr>
              <a:t>فصل11-  </a:t>
            </a:r>
            <a:r>
              <a:rPr lang="fa-IR" sz="3200" dirty="0">
                <a:latin typeface="Calibri" pitchFamily="34" charset="0"/>
                <a:ea typeface="Times New Roman" pitchFamily="18" charset="0"/>
                <a:cs typeface="B Yagut" pitchFamily="2" charset="-78"/>
              </a:rPr>
              <a:t>جرایم </a:t>
            </a:r>
            <a:r>
              <a:rPr lang="ar-SA" sz="3200" dirty="0">
                <a:latin typeface="Calibri" pitchFamily="34" charset="0"/>
                <a:ea typeface="Times New Roman" pitchFamily="18" charset="0"/>
                <a:cs typeface="B Yagut" pitchFamily="2" charset="-78"/>
              </a:rPr>
              <a:t>ومجازاتها</a:t>
            </a:r>
            <a:endParaRPr lang="en-US" sz="3200" dirty="0">
              <a:latin typeface="Arial" pitchFamily="34" charset="0"/>
              <a:ea typeface="Times New Roman" pitchFamily="18" charset="0"/>
              <a:cs typeface="B Yagut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0883" y="259337"/>
            <a:ext cx="11051102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4000" dirty="0">
                <a:latin typeface="Calibri" pitchFamily="34" charset="0"/>
                <a:ea typeface="Times New Roman" pitchFamily="18" charset="0"/>
                <a:cs typeface="B Yagut" pitchFamily="2" charset="-78"/>
              </a:rPr>
              <a:t>فصولی از قانون کار که بیشترین ارتباط با بهداشت شاغلین دارد</a:t>
            </a:r>
          </a:p>
        </p:txBody>
      </p:sp>
      <p:pic>
        <p:nvPicPr>
          <p:cNvPr id="2" name="فصول بیشترین ارتباط">
            <a:hlinkClick r:id="" action="ppaction://media"/>
            <a:extLst>
              <a:ext uri="{FF2B5EF4-FFF2-40B4-BE49-F238E27FC236}">
                <a16:creationId xmlns:a16="http://schemas.microsoft.com/office/drawing/2014/main" xmlns="" id="{779C3EE0-E666-4AE4-A2C1-45B0456892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46375" y="2027238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59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950"/>
    </mc:Choice>
    <mc:Fallback xmlns="">
      <p:transition spd="slow" advTm="148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88" y="1166190"/>
            <a:ext cx="11167872" cy="5490642"/>
          </a:xfrm>
        </p:spPr>
        <p:txBody>
          <a:bodyPr>
            <a:normAutofit/>
          </a:bodyPr>
          <a:lstStyle/>
          <a:p>
            <a:pPr lvl="1" algn="r" rtl="1"/>
            <a:r>
              <a:rPr lang="fa-IR" sz="2800" b="1" dirty="0">
                <a:cs typeface="B Yagut" pitchFamily="2" charset="-78"/>
              </a:rPr>
              <a:t>سازمان جهانی بهداشت</a:t>
            </a:r>
            <a:r>
              <a:rPr lang="fa-IR" sz="2000" b="1" dirty="0">
                <a:cs typeface="B Yagut" pitchFamily="2" charset="-78"/>
              </a:rPr>
              <a:t>:</a:t>
            </a:r>
            <a:endParaRPr lang="en-US" sz="2000" b="1" dirty="0">
              <a:cs typeface="B Yagut" pitchFamily="2" charset="-78"/>
            </a:endParaRPr>
          </a:p>
          <a:p>
            <a:pPr algn="l"/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WHO:World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Health Organization</a:t>
            </a:r>
          </a:p>
          <a:p>
            <a:pPr lvl="1" algn="r" rtl="1">
              <a:lnSpc>
                <a:spcPts val="3800"/>
              </a:lnSpc>
              <a:buFont typeface="Wingdings" pitchFamily="2" charset="2"/>
              <a:buChar char="Ø"/>
            </a:pPr>
            <a:r>
              <a:rPr lang="fa-IR" dirty="0">
                <a:cs typeface="B Yagut" pitchFamily="2" charset="-78"/>
              </a:rPr>
              <a:t>از زیرمجموعه‌های تخصصی سازمان ملل متحد </a:t>
            </a:r>
          </a:p>
          <a:p>
            <a:pPr lvl="1" algn="r" rtl="1">
              <a:lnSpc>
                <a:spcPts val="3800"/>
              </a:lnSpc>
              <a:buFont typeface="Wingdings" pitchFamily="2" charset="2"/>
              <a:buChar char="Ø"/>
            </a:pPr>
            <a:r>
              <a:rPr lang="fa-IR" dirty="0">
                <a:cs typeface="B Yagut" pitchFamily="2" charset="-78"/>
              </a:rPr>
              <a:t>توجه به وضعیت سلامت عمومی در سطح جهان</a:t>
            </a:r>
          </a:p>
          <a:p>
            <a:pPr lvl="1" algn="r" rtl="1">
              <a:lnSpc>
                <a:spcPts val="3800"/>
              </a:lnSpc>
              <a:buFont typeface="Wingdings" pitchFamily="2" charset="2"/>
              <a:buChar char="Ø"/>
            </a:pPr>
            <a:r>
              <a:rPr lang="fa-IR" dirty="0">
                <a:cs typeface="B Yagut" pitchFamily="2" charset="-78"/>
              </a:rPr>
              <a:t>تأسیس: ۶ آوریل سال ۱۹۴۸ در ژنو سوئیس </a:t>
            </a:r>
          </a:p>
          <a:p>
            <a:pPr lvl="1" algn="r" rtl="1">
              <a:lnSpc>
                <a:spcPts val="3800"/>
              </a:lnSpc>
              <a:buFont typeface="Wingdings" pitchFamily="2" charset="2"/>
              <a:buChar char="Ø"/>
            </a:pPr>
            <a:r>
              <a:rPr lang="fa-IR" dirty="0">
                <a:cs typeface="B Yagut" pitchFamily="2" charset="-78"/>
              </a:rPr>
              <a:t>نخستین کمیته مشترک سازمان جهانی بهداشت و سازمان بین المللی کار که در سال ۱۹۵۰ تشکیل شد.</a:t>
            </a:r>
          </a:p>
          <a:p>
            <a:pPr lvl="1" algn="r" rtl="1">
              <a:buNone/>
            </a:pPr>
            <a:endParaRPr lang="fa-IR" b="1" dirty="0">
              <a:cs typeface="B Yagut" pitchFamily="2" charset="-78"/>
            </a:endParaRPr>
          </a:p>
          <a:p>
            <a:pPr lvl="1" algn="r" rtl="1">
              <a:buNone/>
            </a:pPr>
            <a:r>
              <a:rPr lang="fa-IR" b="1" dirty="0">
                <a:cs typeface="B Yagut" pitchFamily="2" charset="-78"/>
              </a:rPr>
              <a:t>تعریف مهندسی بهداشت حرفه‌ای از نظر این سازمان</a:t>
            </a:r>
            <a:r>
              <a:rPr lang="fa-IR" dirty="0">
                <a:cs typeface="B Yagut" pitchFamily="2" charset="-78"/>
              </a:rPr>
              <a:t>: </a:t>
            </a:r>
          </a:p>
          <a:p>
            <a:pPr lvl="1" algn="r" rtl="1">
              <a:buNone/>
            </a:pPr>
            <a:r>
              <a:rPr lang="fa-IR" dirty="0">
                <a:cs typeface="B Yagut" pitchFamily="2" charset="-78"/>
              </a:rPr>
              <a:t>تامین و ارتقاء عالی‌ترین سطح سلامت جسمی، روانی واجتماعی برای کارگران همه مشاغل .....</a:t>
            </a:r>
          </a:p>
        </p:txBody>
      </p:sp>
      <p:sp>
        <p:nvSpPr>
          <p:cNvPr id="4" name="Rectangle 3"/>
          <p:cNvSpPr/>
          <p:nvPr/>
        </p:nvSpPr>
        <p:spPr>
          <a:xfrm>
            <a:off x="1232451" y="66260"/>
            <a:ext cx="85058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4000" b="1" dirty="0">
                <a:cs typeface="B Yagut" panose="00000400000000000000" pitchFamily="2" charset="-78"/>
              </a:rPr>
              <a:t>سازمانهای بین المللی  مرتبط با بهداشت حرفه ای</a:t>
            </a:r>
            <a:endParaRPr lang="en-US" sz="4000" dirty="0"/>
          </a:p>
        </p:txBody>
      </p:sp>
      <p:pic>
        <p:nvPicPr>
          <p:cNvPr id="5" name="سازمان جهانی بهداشت">
            <a:hlinkClick r:id="" action="ppaction://media"/>
            <a:extLst>
              <a:ext uri="{FF2B5EF4-FFF2-40B4-BE49-F238E27FC236}">
                <a16:creationId xmlns:a16="http://schemas.microsoft.com/office/drawing/2014/main" xmlns="" id="{4F5CAA60-B227-4637-91FF-60C750CC0B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71688" y="2365375"/>
            <a:ext cx="487362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300"/>
    </mc:Choice>
    <mc:Fallback xmlns="">
      <p:transition spd="slow" advTm="74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827" y="1042962"/>
            <a:ext cx="11327295" cy="5650446"/>
          </a:xfrm>
        </p:spPr>
        <p:txBody>
          <a:bodyPr>
            <a:noAutofit/>
          </a:bodyPr>
          <a:lstStyle/>
          <a:p>
            <a:pPr algn="r" rtl="1"/>
            <a:r>
              <a:rPr lang="ar-SA" sz="3200" b="1" dirty="0">
                <a:cs typeface="B Yagut" pitchFamily="2" charset="-78"/>
              </a:rPr>
              <a:t>سازمان بین المللی کار</a:t>
            </a:r>
            <a:r>
              <a:rPr lang="fa-IR" sz="3200" b="1" dirty="0">
                <a:cs typeface="B Yagut" pitchFamily="2" charset="-78"/>
              </a:rPr>
              <a:t> </a:t>
            </a:r>
            <a:r>
              <a:rPr lang="fa-IR" sz="3200" dirty="0">
                <a:cs typeface="B Yagut" pitchFamily="2" charset="-78"/>
              </a:rPr>
              <a:t>:</a:t>
            </a:r>
          </a:p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ILO:</a:t>
            </a:r>
            <a:r>
              <a:rPr lang="fa-IR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International of labor office</a:t>
            </a:r>
            <a:endParaRPr lang="fa-IR" sz="2200" dirty="0">
              <a:latin typeface="Times New Roman" pitchFamily="18" charset="0"/>
              <a:cs typeface="Times New Roman" pitchFamily="18" charset="0"/>
            </a:endParaRPr>
          </a:p>
          <a:p>
            <a:pPr lvl="2" algn="r" rtl="1">
              <a:lnSpc>
                <a:spcPts val="3000"/>
              </a:lnSpc>
              <a:buFont typeface="Wingdings" pitchFamily="2" charset="2"/>
              <a:buChar char="Ø"/>
            </a:pPr>
            <a:r>
              <a:rPr lang="fa-IR" dirty="0">
                <a:cs typeface="B Yagut" pitchFamily="2" charset="-78"/>
              </a:rPr>
              <a:t>  </a:t>
            </a:r>
            <a:r>
              <a:rPr lang="ar-SA" dirty="0">
                <a:cs typeface="B Yagut" pitchFamily="2" charset="-78"/>
              </a:rPr>
              <a:t>اشتغال برای تمام افراد و ا</a:t>
            </a:r>
            <a:r>
              <a:rPr lang="fa-IR" dirty="0">
                <a:cs typeface="B Yagut" pitchFamily="2" charset="-78"/>
              </a:rPr>
              <a:t>رتقاء</a:t>
            </a:r>
            <a:r>
              <a:rPr lang="ar-SA" dirty="0">
                <a:cs typeface="B Yagut" pitchFamily="2" charset="-78"/>
              </a:rPr>
              <a:t> سطح زندگی</a:t>
            </a:r>
            <a:endParaRPr lang="fa-IR" dirty="0">
              <a:cs typeface="B Yagut" pitchFamily="2" charset="-78"/>
            </a:endParaRPr>
          </a:p>
          <a:p>
            <a:pPr lvl="2" algn="r" rtl="1">
              <a:lnSpc>
                <a:spcPts val="3000"/>
              </a:lnSpc>
              <a:buFont typeface="Wingdings" pitchFamily="2" charset="2"/>
              <a:buChar char="Ø"/>
            </a:pPr>
            <a:r>
              <a:rPr lang="ar-SA" dirty="0">
                <a:cs typeface="B Yagut" pitchFamily="2" charset="-78"/>
              </a:rPr>
              <a:t>به کار گماردن کارگران در مشاغلی که با قابلیتهای آنها متناسب باشد .</a:t>
            </a:r>
            <a:endParaRPr lang="fa-IR" dirty="0">
              <a:cs typeface="B Yagut" pitchFamily="2" charset="-78"/>
            </a:endParaRPr>
          </a:p>
          <a:p>
            <a:pPr lvl="2" algn="r" rtl="1">
              <a:lnSpc>
                <a:spcPts val="3000"/>
              </a:lnSpc>
              <a:buFont typeface="Wingdings" pitchFamily="2" charset="2"/>
              <a:buChar char="Ø"/>
            </a:pPr>
            <a:r>
              <a:rPr lang="ar-SA" dirty="0">
                <a:cs typeface="B Yagut" pitchFamily="2" charset="-78"/>
              </a:rPr>
              <a:t>ایجاد امکانات و تسهیلات لازم برای آموزش کارگران</a:t>
            </a:r>
            <a:endParaRPr lang="fa-IR" dirty="0">
              <a:cs typeface="B Yagut" pitchFamily="2" charset="-78"/>
            </a:endParaRPr>
          </a:p>
          <a:p>
            <a:pPr lvl="2" algn="r" rtl="1">
              <a:lnSpc>
                <a:spcPts val="3000"/>
              </a:lnSpc>
              <a:buFont typeface="Wingdings" pitchFamily="2" charset="2"/>
              <a:buChar char="Ø"/>
            </a:pPr>
            <a:r>
              <a:rPr lang="ar-SA" dirty="0">
                <a:cs typeface="B Yagut" pitchFamily="2" charset="-78"/>
              </a:rPr>
              <a:t>ایجاد امکانات پیشرفت و ترقی برای عموم مردم بطور عادلانه از نظر دستمزد، سختی کار و شرایط کار</a:t>
            </a:r>
            <a:endParaRPr lang="fa-IR" dirty="0">
              <a:cs typeface="B Yagut" pitchFamily="2" charset="-78"/>
            </a:endParaRPr>
          </a:p>
          <a:p>
            <a:pPr lvl="2" algn="r" rtl="1">
              <a:lnSpc>
                <a:spcPts val="3000"/>
              </a:lnSpc>
              <a:buFont typeface="Wingdings" pitchFamily="2" charset="2"/>
              <a:buChar char="Ø"/>
            </a:pPr>
            <a:r>
              <a:rPr lang="ar-SA" dirty="0">
                <a:cs typeface="B Yagut" pitchFamily="2" charset="-78"/>
              </a:rPr>
              <a:t>ایجاد همکاری مطلوب بین کارگر و کارفرمایان</a:t>
            </a:r>
            <a:endParaRPr lang="fa-IR" dirty="0">
              <a:cs typeface="B Yagut" pitchFamily="2" charset="-78"/>
            </a:endParaRPr>
          </a:p>
          <a:p>
            <a:pPr lvl="2" algn="r" rtl="1">
              <a:lnSpc>
                <a:spcPts val="3000"/>
              </a:lnSpc>
              <a:buFont typeface="Wingdings" pitchFamily="2" charset="2"/>
              <a:buChar char="Ø"/>
            </a:pPr>
            <a:r>
              <a:rPr lang="ar-SA" dirty="0">
                <a:cs typeface="B Yagut" pitchFamily="2" charset="-78"/>
              </a:rPr>
              <a:t>حمایت از سلامت کارگران در کلیه مشاغل</a:t>
            </a:r>
            <a:endParaRPr lang="fa-IR" dirty="0">
              <a:cs typeface="B Yagut" pitchFamily="2" charset="-78"/>
            </a:endParaRPr>
          </a:p>
          <a:p>
            <a:pPr lvl="2" algn="r" rtl="1">
              <a:lnSpc>
                <a:spcPts val="3000"/>
              </a:lnSpc>
              <a:buFont typeface="Wingdings" pitchFamily="2" charset="2"/>
              <a:buChar char="Ø"/>
            </a:pPr>
            <a:r>
              <a:rPr lang="ar-SA" dirty="0">
                <a:cs typeface="B Yagut" pitchFamily="2" charset="-78"/>
              </a:rPr>
              <a:t>فراهم نمودن تسهیلات رفاهی کودکان و مادران</a:t>
            </a:r>
            <a:endParaRPr lang="fa-IR" dirty="0">
              <a:cs typeface="B Yagut" pitchFamily="2" charset="-78"/>
            </a:endParaRPr>
          </a:p>
          <a:p>
            <a:pPr lvl="2" algn="r" rtl="1">
              <a:lnSpc>
                <a:spcPts val="3000"/>
              </a:lnSpc>
              <a:buFont typeface="Wingdings" pitchFamily="2" charset="2"/>
              <a:buChar char="Ø"/>
            </a:pPr>
            <a:r>
              <a:rPr lang="ar-SA" dirty="0">
                <a:cs typeface="B Yagut" pitchFamily="2" charset="-78"/>
              </a:rPr>
              <a:t>توسعه بیمه اجتماعی برای عموم کارگران و تامین درمان پزشکی کامل</a:t>
            </a:r>
            <a:endParaRPr lang="fa-IR" dirty="0">
              <a:cs typeface="B Yagut" pitchFamily="2" charset="-78"/>
            </a:endParaRPr>
          </a:p>
          <a:p>
            <a:pPr lvl="2" algn="r" rtl="1">
              <a:lnSpc>
                <a:spcPts val="3000"/>
              </a:lnSpc>
              <a:buFont typeface="Wingdings" pitchFamily="2" charset="2"/>
              <a:buChar char="Ø"/>
            </a:pPr>
            <a:r>
              <a:rPr lang="ar-SA" dirty="0">
                <a:cs typeface="B Yagut" pitchFamily="2" charset="-78"/>
              </a:rPr>
              <a:t>فراهم نمودن غذا و مسکن مناسب و تسهیلات فرهنگی و تفریحات سالم</a:t>
            </a:r>
            <a:endParaRPr lang="fa-IR" dirty="0">
              <a:cs typeface="B Yagut" pitchFamily="2" charset="-78"/>
            </a:endParaRPr>
          </a:p>
          <a:p>
            <a:pPr lvl="2" algn="r" rtl="1">
              <a:lnSpc>
                <a:spcPts val="3000"/>
              </a:lnSpc>
              <a:buFont typeface="Wingdings" pitchFamily="2" charset="2"/>
              <a:buChar char="Ø"/>
            </a:pPr>
            <a:r>
              <a:rPr lang="ar-SA" dirty="0">
                <a:cs typeface="B Yagut" pitchFamily="2" charset="-78"/>
              </a:rPr>
              <a:t>ایجاد امکانات </a:t>
            </a:r>
            <a:r>
              <a:rPr lang="ar-SA" sz="1600" dirty="0">
                <a:cs typeface="B Yagut" pitchFamily="2" charset="-78"/>
              </a:rPr>
              <a:t>یکسان برای آموزش کارگران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0903" y="172277"/>
            <a:ext cx="101361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4400" b="1" dirty="0">
                <a:cs typeface="B Yagut" panose="00000400000000000000" pitchFamily="2" charset="-78"/>
              </a:rPr>
              <a:t> سازمانهای بین المللی  مرتبط با بهداشت حرفه ای</a:t>
            </a:r>
            <a:endParaRPr lang="en-US" sz="4400" dirty="0"/>
          </a:p>
        </p:txBody>
      </p:sp>
      <p:pic>
        <p:nvPicPr>
          <p:cNvPr id="2" name="سازمان بین کار">
            <a:hlinkClick r:id="" action="ppaction://media"/>
            <a:extLst>
              <a:ext uri="{FF2B5EF4-FFF2-40B4-BE49-F238E27FC236}">
                <a16:creationId xmlns:a16="http://schemas.microsoft.com/office/drawing/2014/main" xmlns="" id="{F54466EA-109B-448C-8E88-F94FF24EE6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2838" y="411321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0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520"/>
    </mc:Choice>
    <mc:Fallback xmlns="">
      <p:transition spd="slow" advTm="86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070" y="1294754"/>
            <a:ext cx="11436626" cy="5304829"/>
          </a:xfrm>
        </p:spPr>
        <p:txBody>
          <a:bodyPr>
            <a:noAutofit/>
          </a:bodyPr>
          <a:lstStyle/>
          <a:p>
            <a:pPr lvl="1" algn="r" rtl="1"/>
            <a:r>
              <a:rPr lang="ar-SA" sz="2800" b="1" dirty="0">
                <a:cs typeface="B Yagut" pitchFamily="2" charset="-78"/>
              </a:rPr>
              <a:t>سازمان بهداشت و ایمنی شغلی </a:t>
            </a:r>
            <a:r>
              <a:rPr lang="fa-IR" dirty="0">
                <a:cs typeface="B Yagut" pitchFamily="2" charset="-78"/>
              </a:rPr>
              <a:t>:</a:t>
            </a:r>
          </a:p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OSHA:</a:t>
            </a:r>
            <a:r>
              <a:rPr lang="fa-IR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Occupational Safety and Health Administration</a:t>
            </a:r>
          </a:p>
          <a:p>
            <a:pPr marL="457200" lvl="1" indent="0" algn="r" rtl="1">
              <a:lnSpc>
                <a:spcPts val="4000"/>
              </a:lnSpc>
              <a:buFont typeface="Wingdings" pitchFamily="2" charset="2"/>
              <a:buChar char="Ø"/>
            </a:pPr>
            <a:r>
              <a:rPr lang="ar-SA" dirty="0">
                <a:cs typeface="B Yagut" pitchFamily="2" charset="-78"/>
              </a:rPr>
              <a:t>سال</a:t>
            </a:r>
            <a:r>
              <a:rPr lang="fa-IR" dirty="0">
                <a:cs typeface="B Yagut" pitchFamily="2" charset="-78"/>
              </a:rPr>
              <a:t> تاسیس:</a:t>
            </a:r>
            <a:r>
              <a:rPr lang="ar-SA" dirty="0">
                <a:cs typeface="B Yagut" pitchFamily="2" charset="-78"/>
              </a:rPr>
              <a:t> 1970 </a:t>
            </a:r>
            <a:endParaRPr lang="fa-IR" dirty="0">
              <a:cs typeface="B Yagut" pitchFamily="2" charset="-78"/>
            </a:endParaRPr>
          </a:p>
          <a:p>
            <a:pPr marL="457200" lvl="1" indent="0" algn="r" rtl="1">
              <a:lnSpc>
                <a:spcPts val="4000"/>
              </a:lnSpc>
              <a:buFont typeface="Wingdings" pitchFamily="2" charset="2"/>
              <a:buChar char="Ø"/>
            </a:pPr>
            <a:r>
              <a:rPr lang="fa-IR" dirty="0">
                <a:cs typeface="B Yagut" pitchFamily="2" charset="-78"/>
              </a:rPr>
              <a:t>دلیل و ماهیت تاسیس:</a:t>
            </a:r>
            <a:r>
              <a:rPr lang="ar-SA" dirty="0">
                <a:cs typeface="B Yagut" pitchFamily="2" charset="-78"/>
              </a:rPr>
              <a:t> تاکید زیاد بر روی معیارهای بهداشتی و ایمنی در محیط کار </a:t>
            </a:r>
            <a:endParaRPr lang="fa-IR" dirty="0">
              <a:cs typeface="B Yagut" pitchFamily="2" charset="-78"/>
            </a:endParaRPr>
          </a:p>
          <a:p>
            <a:pPr marL="457200" lvl="1" indent="0" algn="r" rtl="1">
              <a:lnSpc>
                <a:spcPts val="4000"/>
              </a:lnSpc>
              <a:buFont typeface="Wingdings" pitchFamily="2" charset="2"/>
              <a:buChar char="Ø"/>
            </a:pPr>
            <a:r>
              <a:rPr lang="ar-SA" dirty="0">
                <a:cs typeface="B Yagut" pitchFamily="2" charset="-78"/>
              </a:rPr>
              <a:t>دارای بیمارستانهای دولتی و خصوصی زیاد </a:t>
            </a:r>
            <a:endParaRPr lang="fa-IR" dirty="0">
              <a:cs typeface="B Yagut" pitchFamily="2" charset="-78"/>
            </a:endParaRPr>
          </a:p>
          <a:p>
            <a:pPr marL="457200" lvl="1" indent="0" algn="r" rtl="1">
              <a:lnSpc>
                <a:spcPts val="4000"/>
              </a:lnSpc>
              <a:buFont typeface="Wingdings" pitchFamily="2" charset="2"/>
              <a:buChar char="Ø"/>
            </a:pPr>
            <a:r>
              <a:rPr lang="fa-IR" dirty="0">
                <a:cs typeface="B Yagut" pitchFamily="2" charset="-78"/>
              </a:rPr>
              <a:t>ارائه </a:t>
            </a:r>
            <a:r>
              <a:rPr lang="ar-SA" dirty="0">
                <a:cs typeface="B Yagut" pitchFamily="2" charset="-78"/>
              </a:rPr>
              <a:t>معیارهایی در مورد عوامل خطرناک مانند سر و صدا ، جیوه ، آزبست و اکسید اتیلن </a:t>
            </a:r>
            <a:endParaRPr lang="fa-IR" dirty="0">
              <a:cs typeface="B Yagut" pitchFamily="2" charset="-78"/>
            </a:endParaRPr>
          </a:p>
          <a:p>
            <a:pPr marL="457200" lvl="1" indent="0" algn="r" rtl="1">
              <a:lnSpc>
                <a:spcPts val="4000"/>
              </a:lnSpc>
              <a:buFont typeface="Wingdings" pitchFamily="2" charset="2"/>
              <a:buChar char="Ø"/>
            </a:pPr>
            <a:r>
              <a:rPr lang="ar-SA" dirty="0">
                <a:cs typeface="B Yagut" pitchFamily="2" charset="-78"/>
              </a:rPr>
              <a:t>در مورد بازرسی محیط کار جد</a:t>
            </a:r>
            <a:r>
              <a:rPr lang="fa-IR" dirty="0">
                <a:cs typeface="B Yagut" pitchFamily="2" charset="-78"/>
              </a:rPr>
              <a:t>ا</a:t>
            </a:r>
            <a:r>
              <a:rPr lang="ar-SA" dirty="0">
                <a:cs typeface="B Yagut" pitchFamily="2" charset="-78"/>
              </a:rPr>
              <a:t>ولی تهیه نموده </a:t>
            </a:r>
            <a:r>
              <a:rPr lang="fa-IR" dirty="0">
                <a:cs typeface="B Yagut" pitchFamily="2" charset="-78"/>
              </a:rPr>
              <a:t>و </a:t>
            </a:r>
            <a:r>
              <a:rPr lang="ar-SA" dirty="0">
                <a:cs typeface="B Yagut" pitchFamily="2" charset="-78"/>
              </a:rPr>
              <a:t>میتوان </a:t>
            </a:r>
            <a:r>
              <a:rPr lang="fa-IR" dirty="0">
                <a:cs typeface="B Yagut" pitchFamily="2" charset="-78"/>
              </a:rPr>
              <a:t>با کمک آنها </a:t>
            </a:r>
            <a:r>
              <a:rPr lang="ar-SA" dirty="0">
                <a:cs typeface="B Yagut" pitchFamily="2" charset="-78"/>
              </a:rPr>
              <a:t>روزانه محیط کار را بازرسی</a:t>
            </a:r>
            <a:r>
              <a:rPr lang="fa-IR" dirty="0">
                <a:cs typeface="B Yagut" pitchFamily="2" charset="-78"/>
              </a:rPr>
              <a:t> هدفمندی انجام داد.</a:t>
            </a:r>
            <a:r>
              <a:rPr lang="ar-SA" dirty="0">
                <a:cs typeface="B Yagut" pitchFamily="2" charset="-78"/>
              </a:rPr>
              <a:t> </a:t>
            </a:r>
            <a:endParaRPr lang="fa-IR" dirty="0">
              <a:cs typeface="B Yagut" pitchFamily="2" charset="-78"/>
            </a:endParaRPr>
          </a:p>
          <a:p>
            <a:pPr marL="457200" lvl="1" indent="0" algn="r" rtl="1">
              <a:lnSpc>
                <a:spcPts val="4000"/>
              </a:lnSpc>
              <a:buFont typeface="Wingdings" pitchFamily="2" charset="2"/>
              <a:buChar char="Ø"/>
            </a:pPr>
            <a:r>
              <a:rPr lang="ar-SA" dirty="0">
                <a:cs typeface="B Yagut" pitchFamily="2" charset="-78"/>
              </a:rPr>
              <a:t>مراکز مشاوره ای است که به تمام صنایع در سطح آمریکا و برخی کشورها خدماتی را ارایه میکند </a:t>
            </a:r>
            <a:endParaRPr lang="en-US" dirty="0">
              <a:cs typeface="B Yagut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07599" y="349186"/>
            <a:ext cx="85058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4000" b="1" dirty="0">
                <a:cs typeface="B Yagut" panose="00000400000000000000" pitchFamily="2" charset="-78"/>
              </a:rPr>
              <a:t>سازمانهای بین المللی  مرتبط با بهداشت حرفه ای</a:t>
            </a:r>
            <a:endParaRPr lang="en-US" sz="4000" dirty="0"/>
          </a:p>
        </p:txBody>
      </p:sp>
      <p:pic>
        <p:nvPicPr>
          <p:cNvPr id="2" name="بهداشت و ایمنی شغلی">
            <a:hlinkClick r:id="" action="ppaction://media"/>
            <a:extLst>
              <a:ext uri="{FF2B5EF4-FFF2-40B4-BE49-F238E27FC236}">
                <a16:creationId xmlns:a16="http://schemas.microsoft.com/office/drawing/2014/main" xmlns="" id="{19FDABB9-C2DE-4321-B1C5-A05D7BE303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7041" y="5749677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0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70"/>
    </mc:Choice>
    <mc:Fallback xmlns="">
      <p:transition spd="slow" advTm="56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شیراز</_x062f__x0627__x0646__x0634__x06af__x0627__x0647_>
    <_x0646__x0648__x0639__x0020__x062d__x06cc__x0637__x0647_ xmlns="12fdc5dc-769e-4543-b10d-fbea3dac4417">بهداشت حرفه‌اي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5NN7CDR5NKU2-831-215</_dlc_DocId>
    <_dlc_DocIdUrl xmlns="1047730d-92e1-4018-9084-d932fd3a7f58">
      <Url>http://www.health.gov.ir/hnd/_layouts/DocIdRedir.aspx?ID=5NN7CDR5NKU2-831-215</Url>
      <Description>5NN7CDR5NKU2-831-215</Description>
    </_dlc_DocIdUrl>
  </documentManagement>
</p:properties>
</file>

<file path=customXml/itemProps1.xml><?xml version="1.0" encoding="utf-8"?>
<ds:datastoreItem xmlns:ds="http://schemas.openxmlformats.org/officeDocument/2006/customXml" ds:itemID="{F91FD821-8D79-4F89-B24A-BE3C44D15E9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6016EE5-1FDA-4D62-BFEB-179AE6B35EE6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4640A559-2FC5-4BD5-822E-2A5B478525E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47730d-92e1-4018-9084-d932fd3a7f58"/>
    <ds:schemaRef ds:uri="12fdc5dc-769e-4543-b10d-fbea3dac4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5FD740D1-9C7B-4CBD-BA62-0416A273A4CD}">
  <ds:schemaRefs>
    <ds:schemaRef ds:uri="http://schemas.microsoft.com/office/2006/documentManagement/types"/>
    <ds:schemaRef ds:uri="http://purl.org/dc/terms/"/>
    <ds:schemaRef ds:uri="http://purl.org/dc/dcmitype/"/>
    <ds:schemaRef ds:uri="http://schemas.microsoft.com/office/2006/metadata/properties"/>
    <ds:schemaRef ds:uri="http://www.w3.org/XML/1998/namespace"/>
    <ds:schemaRef ds:uri="12fdc5dc-769e-4543-b10d-fbea3dac4417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1047730d-92e1-4018-9084-d932fd3a7f5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8052649</TotalTime>
  <Words>960</Words>
  <Application>Microsoft Office PowerPoint</Application>
  <PresentationFormat>Widescreen</PresentationFormat>
  <Paragraphs>158</Paragraphs>
  <Slides>16</Slides>
  <Notes>16</Notes>
  <HiddenSlides>0</HiddenSlides>
  <MMClips>15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B Yagut</vt:lpstr>
      <vt:lpstr>B Zar</vt:lpstr>
      <vt:lpstr>Calibri</vt:lpstr>
      <vt:lpstr>Calibri Light</vt:lpstr>
      <vt:lpstr>SDF</vt:lpstr>
      <vt:lpstr>Times New Roman</vt:lpstr>
      <vt:lpstr>Wingdings</vt:lpstr>
      <vt:lpstr>Office Theme</vt:lpstr>
      <vt:lpstr> مشخصات سند</vt:lpstr>
      <vt:lpstr>قانون کار، قوانین بین المللی سازمانها و ارگانهای ارائه دهنده خدمات مرتبط با برنامه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سازمان های متولي ايمني و بهداشت حرفه ای در كشور</vt:lpstr>
      <vt:lpstr>مطالب این فصل نشان می‌دهد که یک بهورز بایستی حداقل آشنایی با قوانین مرتبط با سلامت کارگران در سطح کشور و بین‌المللی را داشته و بداند سلامت شاغلین دارای چهارچوب قانونی قوی بوده و علاوه بر وزارت بهداشت درمان و آموزش پزشکی، نهادهای دیگری نیز فعالیت دارند.</vt:lpstr>
      <vt:lpstr>PowerPoint Presentation</vt:lpstr>
      <vt:lpstr>PowerPoint Presentation</vt:lpstr>
      <vt:lpstr> لطفاً نظرات و پیشنهادات خود پیرامون این بسته آموزشی را به آدرس زیر ارسال کنید</vt:lpstr>
    </vt:vector>
  </TitlesOfParts>
  <Company>MRT www.Win2Farsi.com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قانون کار، قوانین بین المللی سازمانها و ارگانهای ارائه دهنده ی خدمات مرتبط با برنامه</dc:title>
  <dc:creator>MRT</dc:creator>
  <cp:lastModifiedBy>Sima Jalali</cp:lastModifiedBy>
  <cp:revision>213</cp:revision>
  <dcterms:created xsi:type="dcterms:W3CDTF">2020-04-19T06:09:18Z</dcterms:created>
  <dcterms:modified xsi:type="dcterms:W3CDTF">2020-12-07T06:10:06Z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ab0a465b-5cc9-4a32-ba75-9eea8dc0435d</vt:lpwstr>
  </property>
</Properties>
</file>